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782" r:id="rId2"/>
    <p:sldMasterId id="2147483687" r:id="rId3"/>
    <p:sldMasterId id="2147483770" r:id="rId4"/>
    <p:sldMasterId id="2147483794" r:id="rId5"/>
    <p:sldMasterId id="2147483804" r:id="rId6"/>
    <p:sldMasterId id="2147483809" r:id="rId7"/>
    <p:sldMasterId id="2147483819" r:id="rId8"/>
  </p:sldMasterIdLst>
  <p:notesMasterIdLst>
    <p:notesMasterId r:id="rId32"/>
  </p:notesMasterIdLst>
  <p:handoutMasterIdLst>
    <p:handoutMasterId r:id="rId33"/>
  </p:handoutMasterIdLst>
  <p:sldIdLst>
    <p:sldId id="256" r:id="rId9"/>
    <p:sldId id="287" r:id="rId10"/>
    <p:sldId id="272" r:id="rId11"/>
    <p:sldId id="290" r:id="rId12"/>
    <p:sldId id="273" r:id="rId13"/>
    <p:sldId id="291" r:id="rId14"/>
    <p:sldId id="286" r:id="rId15"/>
    <p:sldId id="289" r:id="rId16"/>
    <p:sldId id="302" r:id="rId17"/>
    <p:sldId id="274" r:id="rId18"/>
    <p:sldId id="303" r:id="rId19"/>
    <p:sldId id="292" r:id="rId20"/>
    <p:sldId id="299" r:id="rId21"/>
    <p:sldId id="300" r:id="rId22"/>
    <p:sldId id="301" r:id="rId23"/>
    <p:sldId id="278" r:id="rId24"/>
    <p:sldId id="296" r:id="rId25"/>
    <p:sldId id="276" r:id="rId26"/>
    <p:sldId id="295" r:id="rId27"/>
    <p:sldId id="293" r:id="rId28"/>
    <p:sldId id="297" r:id="rId29"/>
    <p:sldId id="298" r:id="rId30"/>
    <p:sldId id="265" r:id="rId31"/>
  </p:sldIdLst>
  <p:sldSz cx="12192000" cy="6858000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4" orient="horz" pos="142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pos="279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2116" userDrawn="1">
          <p15:clr>
            <a:srgbClr val="A4A3A4"/>
          </p15:clr>
        </p15:guide>
        <p15:guide id="13" pos="1731" userDrawn="1">
          <p15:clr>
            <a:srgbClr val="A4A3A4"/>
          </p15:clr>
        </p15:guide>
        <p15:guide id="14" pos="5632" userDrawn="1">
          <p15:clr>
            <a:srgbClr val="A4A3A4"/>
          </p15:clr>
        </p15:guide>
        <p15:guide id="15" pos="6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rina.lagarto" initials="c" lastIdx="0" clrIdx="0">
    <p:extLst>
      <p:ext uri="{19B8F6BF-5375-455C-9EA6-DF929625EA0E}">
        <p15:presenceInfo xmlns:p15="http://schemas.microsoft.com/office/powerpoint/2012/main" userId="catarina.laga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420199"/>
    <a:srgbClr val="00192E"/>
    <a:srgbClr val="004B88"/>
    <a:srgbClr val="595A5C"/>
    <a:srgbClr val="993300"/>
    <a:srgbClr val="8EBE3F"/>
    <a:srgbClr val="3BC7F4"/>
    <a:srgbClr val="7A7B7E"/>
    <a:srgbClr val="BFD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652" autoAdjust="0"/>
  </p:normalViewPr>
  <p:slideViewPr>
    <p:cSldViewPr snapToGrid="0">
      <p:cViewPr varScale="1">
        <p:scale>
          <a:sx n="66" d="100"/>
          <a:sy n="66" d="100"/>
        </p:scale>
        <p:origin x="692" y="44"/>
      </p:cViewPr>
      <p:guideLst>
        <p:guide orient="horz" pos="2228"/>
        <p:guide orient="horz" pos="142"/>
        <p:guide orient="horz" pos="686"/>
        <p:guide orient="horz" pos="2115"/>
        <p:guide orient="horz" pos="1979"/>
        <p:guide pos="279"/>
        <p:guide pos="7446"/>
        <p:guide pos="2116"/>
        <p:guide pos="1731"/>
        <p:guide pos="5632"/>
        <p:guide pos="6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icles.freire\Google%20Drive\ANAS\027_Apresenta&#231;&#245;es%20PowerPoint\Resili&#234;ncia%20e%20A&#231;&#227;o%20Clim&#225;tica\Produ&#231;&#227;o%20A.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icles.freire\Google%20Drive\ANAS\027_Apresenta&#231;&#245;es%20PowerPoint\Resili&#234;ncia%20e%20A&#231;&#227;o%20Clim&#225;tica\Produ&#231;&#227;o%20A.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Distribuição</a:t>
            </a:r>
            <a:r>
              <a:rPr lang="en-US" b="1" dirty="0" smtClean="0"/>
              <a:t> dos </a:t>
            </a:r>
            <a:r>
              <a:rPr lang="en-US" b="1" dirty="0" err="1" smtClean="0"/>
              <a:t>Usos</a:t>
            </a:r>
            <a:r>
              <a:rPr lang="en-US" b="1" baseline="0" dirty="0" smtClean="0"/>
              <a:t> </a:t>
            </a:r>
            <a:r>
              <a:rPr lang="en-US" b="1" dirty="0" smtClean="0"/>
              <a:t>de </a:t>
            </a:r>
            <a:r>
              <a:rPr lang="en-US" b="1" dirty="0" err="1"/>
              <a:t>Á</a:t>
            </a:r>
            <a:r>
              <a:rPr lang="en-US" b="1" dirty="0" err="1" smtClean="0"/>
              <a:t>gua</a:t>
            </a:r>
            <a:r>
              <a:rPr lang="en-US" b="1" dirty="0" smtClean="0"/>
              <a:t> </a:t>
            </a:r>
            <a:r>
              <a:rPr lang="en-US" b="1" dirty="0" err="1" smtClean="0"/>
              <a:t>Subterrânea</a:t>
            </a:r>
            <a:r>
              <a:rPr lang="en-US" b="1" dirty="0" smtClean="0"/>
              <a:t> </a:t>
            </a:r>
            <a:r>
              <a:rPr lang="en-US" b="1" dirty="0"/>
              <a:t>entre 2016 a</a:t>
            </a:r>
            <a:r>
              <a:rPr lang="en-US" b="1" baseline="0" dirty="0"/>
              <a:t> 2020</a:t>
            </a:r>
            <a:endParaRPr lang="en-US" b="1" dirty="0"/>
          </a:p>
        </c:rich>
      </c:tx>
      <c:layout>
        <c:manualLayout>
          <c:xMode val="edge"/>
          <c:yMode val="edge"/>
          <c:x val="0.116820795443714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v>Exploração de Agua Subterrânea</c:v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6-47C1-B88C-AEBA2DEB72CA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6-47C1-B88C-AEBA2DEB7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26-47C1-B88C-AEBA2DEB72CA}"/>
              </c:ext>
            </c:extLst>
          </c:dPt>
          <c:dLbls>
            <c:dLbl>
              <c:idx val="2"/>
              <c:layout>
                <c:manualLayout>
                  <c:x val="-9.520821039622257E-2"/>
                  <c:y val="-4.893842159332710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26-47C1-B88C-AEBA2DEB72C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A.S!$B$4:$D$4</c:f>
              <c:strCache>
                <c:ptCount val="3"/>
                <c:pt idx="0">
                  <c:v>Abastecimento</c:v>
                </c:pt>
                <c:pt idx="1">
                  <c:v>Agricultura e pecuária</c:v>
                </c:pt>
                <c:pt idx="2">
                  <c:v>Industria</c:v>
                </c:pt>
              </c:strCache>
            </c:strRef>
          </c:cat>
          <c:val>
            <c:numRef>
              <c:f>A.S!$B$10:$D$10</c:f>
              <c:numCache>
                <c:formatCode>#,##0.00</c:formatCode>
                <c:ptCount val="3"/>
                <c:pt idx="0">
                  <c:v>4202358.9924999997</c:v>
                </c:pt>
                <c:pt idx="1">
                  <c:v>4541538.4749999996</c:v>
                </c:pt>
                <c:pt idx="2">
                  <c:v>327514.125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26-47C1-B88C-AEBA2DEB7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b="1" dirty="0"/>
              <a:t>Evolução</a:t>
            </a:r>
            <a:r>
              <a:rPr lang="pt-PT" b="1" baseline="0" dirty="0"/>
              <a:t> da </a:t>
            </a:r>
            <a:r>
              <a:rPr lang="pt-PT" b="1" baseline="0" dirty="0" smtClean="0"/>
              <a:t>Produção </a:t>
            </a:r>
            <a:r>
              <a:rPr lang="pt-PT" b="1" baseline="0" dirty="0"/>
              <a:t>de </a:t>
            </a:r>
            <a:r>
              <a:rPr lang="pt-PT" b="1" baseline="0" dirty="0" smtClean="0"/>
              <a:t>Água </a:t>
            </a:r>
            <a:r>
              <a:rPr lang="pt-PT" b="1" baseline="0" dirty="0"/>
              <a:t>S</a:t>
            </a:r>
            <a:r>
              <a:rPr lang="pt-PT" b="1" baseline="0" dirty="0" smtClean="0"/>
              <a:t>ubterrânea</a:t>
            </a:r>
            <a:endParaRPr lang="pt-PT" b="1" dirty="0"/>
          </a:p>
        </c:rich>
      </c:tx>
      <c:layout>
        <c:manualLayout>
          <c:xMode val="edge"/>
          <c:yMode val="edge"/>
          <c:x val="0.2168611111111110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A.S!$B$4</c:f>
              <c:strCache>
                <c:ptCount val="1"/>
                <c:pt idx="0">
                  <c:v>Abastecimento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A.S!$A$5:$A$8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A.S!$B$5:$B$8</c:f>
              <c:numCache>
                <c:formatCode>#,##0</c:formatCode>
                <c:ptCount val="4"/>
                <c:pt idx="0">
                  <c:v>3852636.1100000003</c:v>
                </c:pt>
                <c:pt idx="1">
                  <c:v>4154457.01</c:v>
                </c:pt>
                <c:pt idx="2">
                  <c:v>4189594.15</c:v>
                </c:pt>
                <c:pt idx="3">
                  <c:v>4612748.7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49-4E88-B95F-496189F2E44D}"/>
            </c:ext>
          </c:extLst>
        </c:ser>
        <c:ser>
          <c:idx val="1"/>
          <c:order val="1"/>
          <c:tx>
            <c:strRef>
              <c:f>A.S!$C$4</c:f>
              <c:strCache>
                <c:ptCount val="1"/>
                <c:pt idx="0">
                  <c:v>Agricultura e pecuária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A.S!$A$5:$A$8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A.S!$C$5:$C$8</c:f>
              <c:numCache>
                <c:formatCode>#,##0</c:formatCode>
                <c:ptCount val="4"/>
                <c:pt idx="0">
                  <c:v>4103214.2700000005</c:v>
                </c:pt>
                <c:pt idx="1">
                  <c:v>4533697.05</c:v>
                </c:pt>
                <c:pt idx="2">
                  <c:v>4576844.18</c:v>
                </c:pt>
                <c:pt idx="3">
                  <c:v>4952398.3999999985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49-4E88-B95F-496189F2E44D}"/>
            </c:ext>
          </c:extLst>
        </c:ser>
        <c:ser>
          <c:idx val="2"/>
          <c:order val="2"/>
          <c:tx>
            <c:strRef>
              <c:f>A.S!$D$4</c:f>
              <c:strCache>
                <c:ptCount val="1"/>
                <c:pt idx="0">
                  <c:v>Industria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A.S!$A$5:$A$8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A.S!$D$5:$D$8</c:f>
              <c:numCache>
                <c:formatCode>#,##0</c:formatCode>
                <c:ptCount val="4"/>
                <c:pt idx="0">
                  <c:v>337966</c:v>
                </c:pt>
                <c:pt idx="1">
                  <c:v>318090</c:v>
                </c:pt>
                <c:pt idx="2">
                  <c:v>341893.5</c:v>
                </c:pt>
                <c:pt idx="3">
                  <c:v>312107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49-4E88-B95F-496189F2E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547904"/>
        <c:axId val="1464549152"/>
      </c:scatterChart>
      <c:valAx>
        <c:axId val="1464547904"/>
        <c:scaling>
          <c:orientation val="minMax"/>
          <c:max val="2019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 smtClean="0"/>
                  <a:t>Ano</a:t>
                </a:r>
                <a:endParaRPr lang="pt-P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64549152"/>
        <c:crosses val="autoZero"/>
        <c:crossBetween val="midCat"/>
        <c:majorUnit val="1"/>
      </c:valAx>
      <c:valAx>
        <c:axId val="146454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Volume m</a:t>
                </a:r>
                <a:r>
                  <a:rPr lang="pt-PT" baseline="30000"/>
                  <a:t>3</a:t>
                </a:r>
                <a:r>
                  <a:rPr lang="pt-PT"/>
                  <a:t>/ano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64547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450C9-4366-4737-A319-D25638A05519}" type="datetimeFigureOut">
              <a:rPr lang="pt-PT" smtClean="0"/>
              <a:t>29/07/2020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0150-D857-4AF8-AADE-E370AB2D0B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6210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D111D-4B86-4FCF-92C4-CE0FC38C2C5D}" type="datetimeFigureOut">
              <a:rPr lang="pt-PT" smtClean="0"/>
              <a:t>29/07/2020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75E2-65E8-4663-8148-2F1BED339F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6766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175E2-65E8-4663-8148-2F1BED339F21}" type="slidenum">
              <a:rPr lang="pt-PT" smtClean="0"/>
              <a:t>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46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175E2-65E8-4663-8148-2F1BED339F2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732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175E2-65E8-4663-8148-2F1BED339F21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137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004B88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3500" dirty="0">
              <a:solidFill>
                <a:srgbClr val="004B88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 userDrawn="1"/>
        </p:nvSpPr>
        <p:spPr>
          <a:xfrm>
            <a:off x="5681776" y="2712164"/>
            <a:ext cx="6090962" cy="57295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Recursos hídricos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/>
        </p:blipFill>
        <p:spPr>
          <a:xfrm>
            <a:off x="460327" y="203303"/>
            <a:ext cx="1265438" cy="12019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58" y="-442681"/>
            <a:ext cx="3188042" cy="2253804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1618793" y="1524352"/>
            <a:ext cx="88309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200" b="0" i="0" u="none" strike="noStrike" baseline="0" dirty="0" smtClean="0">
              <a:solidFill>
                <a:srgbClr val="004B88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0" i="0" u="none" strike="noStrike" baseline="0" dirty="0" smtClean="0">
                <a:solidFill>
                  <a:srgbClr val="004B88"/>
                </a:solidFill>
                <a:latin typeface="Calibri" panose="020F0502020204030204" pitchFamily="34" charset="0"/>
              </a:rPr>
              <a:t> </a:t>
            </a:r>
            <a:r>
              <a:rPr kumimoji="0" lang="pt-PT" sz="2800" b="1" i="0" u="none" strike="noStrike" kern="1200" cap="all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Resiliência face à </a:t>
            </a:r>
            <a:r>
              <a:rPr kumimoji="0" lang="pt-PT" sz="2800" b="1" i="0" u="none" strike="noStrike" kern="1200" cap="all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Ação</a:t>
            </a:r>
            <a:r>
              <a:rPr kumimoji="0" lang="pt-PT" sz="2800" b="1" i="0" u="none" strike="noStrike" kern="1200" cap="all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Climática em Cabo Verde no horizonte 2030</a:t>
            </a:r>
            <a:endParaRPr kumimoji="0" lang="pt-PT" sz="2800" b="1" i="0" u="none" strike="noStrike" kern="1200" cap="all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8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53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552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99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9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459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822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842" y="1722829"/>
            <a:ext cx="12093880" cy="61380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1.SECAO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842" y="2931390"/>
            <a:ext cx="12093880" cy="700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842" y="3674131"/>
            <a:ext cx="12093880" cy="5750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PT" dirty="0" smtClean="0"/>
              <a:t>SUBTITLE</a:t>
            </a:r>
          </a:p>
        </p:txBody>
      </p:sp>
      <p:sp>
        <p:nvSpPr>
          <p:cNvPr id="37" name="Marcador de Posição do Texto 36"/>
          <p:cNvSpPr>
            <a:spLocks noGrp="1"/>
          </p:cNvSpPr>
          <p:nvPr>
            <p:ph type="body" sz="quarter" idx="14" hasCustomPrompt="1"/>
          </p:nvPr>
        </p:nvSpPr>
        <p:spPr>
          <a:xfrm>
            <a:off x="43842" y="5423770"/>
            <a:ext cx="12093880" cy="5112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0066B3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Texto descrito, lema, frases, palavra chave</a:t>
            </a:r>
          </a:p>
        </p:txBody>
      </p:sp>
      <p:sp>
        <p:nvSpPr>
          <p:cNvPr id="39" name="Marcador de Posição do Texto 38"/>
          <p:cNvSpPr>
            <a:spLocks noGrp="1"/>
          </p:cNvSpPr>
          <p:nvPr>
            <p:ph type="body" sz="quarter" idx="15" hasCustomPrompt="1"/>
          </p:nvPr>
        </p:nvSpPr>
        <p:spPr>
          <a:xfrm>
            <a:off x="43842" y="6007989"/>
            <a:ext cx="12093880" cy="712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solidFill>
                  <a:schemeClr val="accent2">
                    <a:lumMod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pPr lvl="0"/>
            <a:r>
              <a:rPr lang="pt-PT" dirty="0" smtClean="0"/>
              <a:t>Autor, Cargo, Departamento</a:t>
            </a:r>
          </a:p>
          <a:p>
            <a:pPr lvl="0"/>
            <a:r>
              <a:rPr lang="pt-PT" dirty="0" smtClean="0"/>
              <a:t>Email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36309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4" y="1368162"/>
            <a:ext cx="11473899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114796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0413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Sistemas de Águas Residuais em Cabo Verde</a:t>
            </a:r>
          </a:p>
        </p:txBody>
      </p:sp>
    </p:spTree>
    <p:extLst>
      <p:ext uri="{BB962C8B-B14F-4D97-AF65-F5344CB8AC3E}">
        <p14:creationId xmlns:p14="http://schemas.microsoft.com/office/powerpoint/2010/main" val="209237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5" y="1368162"/>
            <a:ext cx="5358264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536096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6031253" y="1368960"/>
            <a:ext cx="5827166" cy="466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054712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6" name="Retângulo 25"/>
          <p:cNvSpPr/>
          <p:nvPr userDrawn="1"/>
        </p:nvSpPr>
        <p:spPr>
          <a:xfrm>
            <a:off x="346462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+mn-lt"/>
            </a:endParaRPr>
          </a:p>
        </p:txBody>
      </p:sp>
      <p:sp>
        <p:nvSpPr>
          <p:cNvPr id="28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28130" y="2218839"/>
            <a:ext cx="3599066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0826" y="2644465"/>
            <a:ext cx="3596084" cy="3696153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endParaRPr lang="pt-PT" dirty="0" smtClean="0"/>
          </a:p>
        </p:txBody>
      </p:sp>
      <p:sp>
        <p:nvSpPr>
          <p:cNvPr id="32" name="Retângulo 31"/>
          <p:cNvSpPr/>
          <p:nvPr userDrawn="1"/>
        </p:nvSpPr>
        <p:spPr>
          <a:xfrm>
            <a:off x="4178816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+mn-lt"/>
            </a:endParaRPr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17" hasCustomPrompt="1"/>
          </p:nvPr>
        </p:nvSpPr>
        <p:spPr>
          <a:xfrm>
            <a:off x="4162434" y="2218839"/>
            <a:ext cx="366007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65130" y="2644465"/>
            <a:ext cx="3657374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0" name="Retângulo 39"/>
          <p:cNvSpPr/>
          <p:nvPr userDrawn="1"/>
        </p:nvSpPr>
        <p:spPr>
          <a:xfrm>
            <a:off x="8061193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+mn-lt"/>
            </a:endParaRPr>
          </a:p>
        </p:txBody>
      </p:sp>
      <p:sp>
        <p:nvSpPr>
          <p:cNvPr id="41" name="Marcador de Posição do Texto 27"/>
          <p:cNvSpPr>
            <a:spLocks noGrp="1"/>
          </p:cNvSpPr>
          <p:nvPr>
            <p:ph type="body" sz="quarter" idx="20" hasCustomPrompt="1"/>
          </p:nvPr>
        </p:nvSpPr>
        <p:spPr>
          <a:xfrm>
            <a:off x="8052076" y="2218839"/>
            <a:ext cx="38100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42" name="Marcador de Posição do Texto 27"/>
          <p:cNvSpPr>
            <a:spLocks noGrp="1"/>
          </p:cNvSpPr>
          <p:nvPr>
            <p:ph type="body" sz="quarter" idx="21" hasCustomPrompt="1"/>
          </p:nvPr>
        </p:nvSpPr>
        <p:spPr>
          <a:xfrm>
            <a:off x="8054772" y="2644465"/>
            <a:ext cx="3807376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7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8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43414" y="1024403"/>
            <a:ext cx="3583496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2" hasCustomPrompt="1"/>
          </p:nvPr>
        </p:nvSpPr>
        <p:spPr>
          <a:xfrm>
            <a:off x="4172708" y="1024403"/>
            <a:ext cx="364979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0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45922" y="1020534"/>
            <a:ext cx="381622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3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71981"/>
            <a:ext cx="5645346" cy="224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6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1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993300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3500" dirty="0">
              <a:solidFill>
                <a:srgbClr val="9933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20126" r="7822" b="20923"/>
          <a:stretch/>
        </p:blipFill>
        <p:spPr>
          <a:xfrm>
            <a:off x="-15980" y="5430033"/>
            <a:ext cx="12212184" cy="127990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64086" y="3414097"/>
            <a:ext cx="7101192" cy="550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0" i="1" baseline="0">
                <a:solidFill>
                  <a:srgbClr val="9933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Subtítulo</a:t>
            </a:r>
            <a:endParaRPr lang="pt-PT" dirty="0"/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3657211" y="2709386"/>
            <a:ext cx="7108067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rgbClr val="993300"/>
                </a:solidFill>
              </a:rPr>
              <a:t>Título</a:t>
            </a:r>
            <a:endParaRPr lang="pt-PT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7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744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3475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57164" y="1277552"/>
            <a:ext cx="3563483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8" name="Marcador de Posição da Imagem 9"/>
          <p:cNvSpPr>
            <a:spLocks noGrp="1"/>
          </p:cNvSpPr>
          <p:nvPr>
            <p:ph type="pic" sz="quarter" idx="17" hasCustomPrompt="1"/>
          </p:nvPr>
        </p:nvSpPr>
        <p:spPr>
          <a:xfrm>
            <a:off x="343414" y="5063204"/>
            <a:ext cx="3584480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7270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r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endParaRPr lang="pt-PT" dirty="0"/>
          </a:p>
        </p:txBody>
      </p:sp>
      <p:sp>
        <p:nvSpPr>
          <p:cNvPr id="30" name="Marcador de Posição do Texto 27"/>
          <p:cNvSpPr>
            <a:spLocks noGrp="1"/>
          </p:cNvSpPr>
          <p:nvPr>
            <p:ph type="body" sz="quarter" idx="19" hasCustomPrompt="1"/>
          </p:nvPr>
        </p:nvSpPr>
        <p:spPr>
          <a:xfrm>
            <a:off x="417092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a Imagem 9"/>
          <p:cNvSpPr>
            <a:spLocks noGrp="1"/>
          </p:cNvSpPr>
          <p:nvPr>
            <p:ph type="pic" sz="quarter" idx="20" hasCustomPrompt="1"/>
          </p:nvPr>
        </p:nvSpPr>
        <p:spPr>
          <a:xfrm>
            <a:off x="4170923" y="1277552"/>
            <a:ext cx="3584984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2" name="Marcador de Posição da Imagem 9"/>
          <p:cNvSpPr>
            <a:spLocks noGrp="1"/>
          </p:cNvSpPr>
          <p:nvPr>
            <p:ph type="pic" sz="quarter" idx="21" hasCustomPrompt="1"/>
          </p:nvPr>
        </p:nvSpPr>
        <p:spPr>
          <a:xfrm>
            <a:off x="4170923" y="5063204"/>
            <a:ext cx="3584984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22" hasCustomPrompt="1"/>
          </p:nvPr>
        </p:nvSpPr>
        <p:spPr>
          <a:xfrm>
            <a:off x="7987881" y="2584607"/>
            <a:ext cx="3868003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23" hasCustomPrompt="1"/>
          </p:nvPr>
        </p:nvSpPr>
        <p:spPr>
          <a:xfrm>
            <a:off x="7985186" y="2181968"/>
            <a:ext cx="3871526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5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07597" y="1277552"/>
            <a:ext cx="3848287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6" name="Marcador de Posição da Imagem 9"/>
          <p:cNvSpPr>
            <a:spLocks noGrp="1"/>
          </p:cNvSpPr>
          <p:nvPr>
            <p:ph type="pic" sz="quarter" idx="25" hasCustomPrompt="1"/>
          </p:nvPr>
        </p:nvSpPr>
        <p:spPr>
          <a:xfrm>
            <a:off x="7985186" y="5063204"/>
            <a:ext cx="3870698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645346" cy="16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4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ção do Texto 27"/>
          <p:cNvSpPr>
            <a:spLocks noGrp="1"/>
          </p:cNvSpPr>
          <p:nvPr>
            <p:ph type="body" sz="quarter" idx="17"/>
          </p:nvPr>
        </p:nvSpPr>
        <p:spPr>
          <a:xfrm>
            <a:off x="244257" y="4650120"/>
            <a:ext cx="3770195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/>
          </p:nvPr>
        </p:nvSpPr>
        <p:spPr>
          <a:xfrm>
            <a:off x="247311" y="5051490"/>
            <a:ext cx="3767071" cy="11226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3" name="Marcador de Posição do Texto 27"/>
          <p:cNvSpPr>
            <a:spLocks noGrp="1"/>
          </p:cNvSpPr>
          <p:nvPr>
            <p:ph type="body" sz="quarter" idx="19"/>
          </p:nvPr>
        </p:nvSpPr>
        <p:spPr>
          <a:xfrm>
            <a:off x="4182513" y="4653364"/>
            <a:ext cx="3839444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4" name="Marcador de Posição do Texto 27"/>
          <p:cNvSpPr>
            <a:spLocks noGrp="1"/>
          </p:cNvSpPr>
          <p:nvPr>
            <p:ph type="body" sz="quarter" idx="20"/>
          </p:nvPr>
        </p:nvSpPr>
        <p:spPr>
          <a:xfrm>
            <a:off x="4174246" y="5051490"/>
            <a:ext cx="3848422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5" name="Marcador de Posição do Texto 27"/>
          <p:cNvSpPr>
            <a:spLocks noGrp="1"/>
          </p:cNvSpPr>
          <p:nvPr>
            <p:ph type="body" sz="quarter" idx="21"/>
          </p:nvPr>
        </p:nvSpPr>
        <p:spPr>
          <a:xfrm>
            <a:off x="8179773" y="4650120"/>
            <a:ext cx="3788846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7" name="Marcador de Posição do Texto 27"/>
          <p:cNvSpPr>
            <a:spLocks noGrp="1"/>
          </p:cNvSpPr>
          <p:nvPr>
            <p:ph type="body" sz="quarter" idx="22"/>
          </p:nvPr>
        </p:nvSpPr>
        <p:spPr>
          <a:xfrm>
            <a:off x="8182713" y="5048246"/>
            <a:ext cx="3785706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22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244257" y="1271082"/>
            <a:ext cx="3770195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3" hasCustomPrompt="1"/>
          </p:nvPr>
        </p:nvSpPr>
        <p:spPr>
          <a:xfrm>
            <a:off x="4171306" y="1271509"/>
            <a:ext cx="3851614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6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179773" y="1271082"/>
            <a:ext cx="3788846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34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36884" y="1538044"/>
            <a:ext cx="11536566" cy="775579"/>
          </a:xfrm>
          <a:prstGeom prst="rect">
            <a:avLst/>
          </a:prstGeom>
        </p:spPr>
        <p:txBody>
          <a:bodyPr anchor="b"/>
          <a:lstStyle>
            <a:lvl1pPr algn="ct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Informação</a:t>
            </a:r>
            <a:br>
              <a:rPr lang="pt-PT" dirty="0" smtClean="0"/>
            </a:br>
            <a:r>
              <a:rPr lang="pt-PT" dirty="0" smtClean="0"/>
              <a:t>Detalhes do Destaque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6884" y="560061"/>
            <a:ext cx="11536566" cy="62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Destaque</a:t>
            </a:r>
            <a:endParaRPr lang="pt-PT" dirty="0"/>
          </a:p>
        </p:txBody>
      </p:sp>
      <p:sp>
        <p:nvSpPr>
          <p:cNvPr id="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53566" cy="27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</p:spTree>
    <p:extLst>
      <p:ext uri="{BB962C8B-B14F-4D97-AF65-F5344CB8AC3E}">
        <p14:creationId xmlns:p14="http://schemas.microsoft.com/office/powerpoint/2010/main" val="175122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@2019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-570381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035834" y="5591204"/>
            <a:ext cx="9073154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07796" y="4176409"/>
            <a:ext cx="7101192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sp>
        <p:nvSpPr>
          <p:cNvPr id="4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5834" y="5108890"/>
            <a:ext cx="9073153" cy="389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50" b="0" i="1" cap="small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 err="1" smtClean="0"/>
              <a:t>Gestão</a:t>
            </a:r>
            <a:r>
              <a:rPr lang="fr-FR" dirty="0" smtClean="0"/>
              <a:t> de </a:t>
            </a:r>
            <a:r>
              <a:rPr lang="fr-FR" dirty="0" err="1" smtClean="0"/>
              <a:t>Águas</a:t>
            </a:r>
            <a:r>
              <a:rPr lang="fr-FR" dirty="0" smtClean="0"/>
              <a:t> </a:t>
            </a:r>
            <a:r>
              <a:rPr lang="fr-FR" dirty="0" err="1" smtClean="0"/>
              <a:t>Residuais</a:t>
            </a:r>
            <a:r>
              <a:rPr lang="fr-FR" dirty="0" smtClean="0"/>
              <a:t> e </a:t>
            </a:r>
            <a:r>
              <a:rPr lang="fr-FR" dirty="0" err="1" smtClean="0"/>
              <a:t>Reutilização</a:t>
            </a:r>
            <a:r>
              <a:rPr lang="fr-FR" dirty="0" smtClean="0"/>
              <a:t> de </a:t>
            </a:r>
            <a:r>
              <a:rPr lang="fr-FR" dirty="0" err="1" smtClean="0"/>
              <a:t>Água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pequenos</a:t>
            </a:r>
            <a:r>
              <a:rPr lang="fr-FR" dirty="0" smtClean="0"/>
              <a:t> </a:t>
            </a:r>
            <a:r>
              <a:rPr lang="fr-FR" dirty="0" err="1" smtClean="0"/>
              <a:t>Agregados</a:t>
            </a:r>
            <a:r>
              <a:rPr lang="fr-FR" dirty="0" smtClean="0"/>
              <a:t> </a:t>
            </a:r>
            <a:r>
              <a:rPr lang="fr-FR" dirty="0" err="1" smtClean="0"/>
              <a:t>Populacionais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44406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541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3642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1837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5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81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5" y="1368162"/>
            <a:ext cx="5358264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536096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6031253" y="1368960"/>
            <a:ext cx="5827166" cy="466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 smtClean="0"/>
          </a:p>
        </p:txBody>
      </p:sp>
      <p:sp>
        <p:nvSpPr>
          <p:cNvPr id="1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021761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Resiliência face à </a:t>
            </a:r>
            <a:r>
              <a:rPr lang="pt-PT" dirty="0" err="1" smtClean="0"/>
              <a:t>Ação</a:t>
            </a:r>
            <a:r>
              <a:rPr lang="pt-PT" dirty="0" smtClean="0"/>
              <a:t> Climática em Cabo Verde no horizonte 2030- </a:t>
            </a:r>
            <a:r>
              <a:rPr lang="pt-PT" dirty="0" err="1" smtClean="0"/>
              <a:t>Setor</a:t>
            </a:r>
            <a:r>
              <a:rPr lang="pt-PT" dirty="0" smtClean="0"/>
              <a:t> de Recursos Hídricos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-664218"/>
            <a:ext cx="3145306" cy="2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20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458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9466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9076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323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729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842" y="1722829"/>
            <a:ext cx="12093880" cy="61380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1.SECAO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842" y="2931390"/>
            <a:ext cx="12093880" cy="700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842" y="3674131"/>
            <a:ext cx="12093880" cy="5750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PT" dirty="0" smtClean="0"/>
              <a:t>SUBTITLE</a:t>
            </a:r>
          </a:p>
        </p:txBody>
      </p:sp>
      <p:sp>
        <p:nvSpPr>
          <p:cNvPr id="37" name="Marcador de Posição do Texto 36"/>
          <p:cNvSpPr>
            <a:spLocks noGrp="1"/>
          </p:cNvSpPr>
          <p:nvPr>
            <p:ph type="body" sz="quarter" idx="14" hasCustomPrompt="1"/>
          </p:nvPr>
        </p:nvSpPr>
        <p:spPr>
          <a:xfrm>
            <a:off x="43842" y="5423770"/>
            <a:ext cx="12093880" cy="5112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0066B3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Texto descrito, lema, frases, palavra chave</a:t>
            </a:r>
          </a:p>
        </p:txBody>
      </p:sp>
      <p:sp>
        <p:nvSpPr>
          <p:cNvPr id="39" name="Marcador de Posição do Texto 38"/>
          <p:cNvSpPr>
            <a:spLocks noGrp="1"/>
          </p:cNvSpPr>
          <p:nvPr>
            <p:ph type="body" sz="quarter" idx="15" hasCustomPrompt="1"/>
          </p:nvPr>
        </p:nvSpPr>
        <p:spPr>
          <a:xfrm>
            <a:off x="43842" y="6007989"/>
            <a:ext cx="12093880" cy="712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solidFill>
                  <a:schemeClr val="accent2">
                    <a:lumMod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pPr lvl="0"/>
            <a:r>
              <a:rPr lang="pt-PT" dirty="0" smtClean="0"/>
              <a:t>Autor, Cargo, Departamento</a:t>
            </a:r>
          </a:p>
          <a:p>
            <a:pPr lvl="0"/>
            <a:r>
              <a:rPr lang="pt-PT" dirty="0" smtClean="0"/>
              <a:t>Email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3698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4" y="1368162"/>
            <a:ext cx="11473899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114796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0413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Sistemas de Águas Residuais em Cabo Verde</a:t>
            </a:r>
          </a:p>
        </p:txBody>
      </p:sp>
    </p:spTree>
    <p:extLst>
      <p:ext uri="{BB962C8B-B14F-4D97-AF65-F5344CB8AC3E}">
        <p14:creationId xmlns:p14="http://schemas.microsoft.com/office/powerpoint/2010/main" val="36397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5" y="1368162"/>
            <a:ext cx="5358264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536096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6031253" y="1368960"/>
            <a:ext cx="5827166" cy="466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054712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6" name="Retângulo 25"/>
          <p:cNvSpPr/>
          <p:nvPr userDrawn="1"/>
        </p:nvSpPr>
        <p:spPr>
          <a:xfrm>
            <a:off x="346462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28130" y="2218839"/>
            <a:ext cx="3599066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0826" y="2644465"/>
            <a:ext cx="3596084" cy="3696153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endParaRPr lang="pt-PT" dirty="0" smtClean="0"/>
          </a:p>
        </p:txBody>
      </p:sp>
      <p:sp>
        <p:nvSpPr>
          <p:cNvPr id="32" name="Retângulo 31"/>
          <p:cNvSpPr/>
          <p:nvPr userDrawn="1"/>
        </p:nvSpPr>
        <p:spPr>
          <a:xfrm>
            <a:off x="4178816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17" hasCustomPrompt="1"/>
          </p:nvPr>
        </p:nvSpPr>
        <p:spPr>
          <a:xfrm>
            <a:off x="4162434" y="2218839"/>
            <a:ext cx="366007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65130" y="2644465"/>
            <a:ext cx="3657374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0" name="Retângulo 39"/>
          <p:cNvSpPr/>
          <p:nvPr userDrawn="1"/>
        </p:nvSpPr>
        <p:spPr>
          <a:xfrm>
            <a:off x="8061193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Marcador de Posição do Texto 27"/>
          <p:cNvSpPr>
            <a:spLocks noGrp="1"/>
          </p:cNvSpPr>
          <p:nvPr>
            <p:ph type="body" sz="quarter" idx="20" hasCustomPrompt="1"/>
          </p:nvPr>
        </p:nvSpPr>
        <p:spPr>
          <a:xfrm>
            <a:off x="8052076" y="2218839"/>
            <a:ext cx="38100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42" name="Marcador de Posição do Texto 27"/>
          <p:cNvSpPr>
            <a:spLocks noGrp="1"/>
          </p:cNvSpPr>
          <p:nvPr>
            <p:ph type="body" sz="quarter" idx="21" hasCustomPrompt="1"/>
          </p:nvPr>
        </p:nvSpPr>
        <p:spPr>
          <a:xfrm>
            <a:off x="8054772" y="2644465"/>
            <a:ext cx="3807376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7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8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43414" y="1024403"/>
            <a:ext cx="3583496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2" hasCustomPrompt="1"/>
          </p:nvPr>
        </p:nvSpPr>
        <p:spPr>
          <a:xfrm>
            <a:off x="4172708" y="1024403"/>
            <a:ext cx="364979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0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45922" y="1020534"/>
            <a:ext cx="381622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3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71981"/>
            <a:ext cx="5645346" cy="224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9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7" y="2342597"/>
            <a:ext cx="3145306" cy="2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744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3475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57164" y="1277552"/>
            <a:ext cx="3563483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8" name="Marcador de Posição da Imagem 9"/>
          <p:cNvSpPr>
            <a:spLocks noGrp="1"/>
          </p:cNvSpPr>
          <p:nvPr>
            <p:ph type="pic" sz="quarter" idx="17" hasCustomPrompt="1"/>
          </p:nvPr>
        </p:nvSpPr>
        <p:spPr>
          <a:xfrm>
            <a:off x="343414" y="5063204"/>
            <a:ext cx="3584480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7270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r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endParaRPr lang="pt-PT" dirty="0"/>
          </a:p>
        </p:txBody>
      </p:sp>
      <p:sp>
        <p:nvSpPr>
          <p:cNvPr id="30" name="Marcador de Posição do Texto 27"/>
          <p:cNvSpPr>
            <a:spLocks noGrp="1"/>
          </p:cNvSpPr>
          <p:nvPr>
            <p:ph type="body" sz="quarter" idx="19" hasCustomPrompt="1"/>
          </p:nvPr>
        </p:nvSpPr>
        <p:spPr>
          <a:xfrm>
            <a:off x="417092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a Imagem 9"/>
          <p:cNvSpPr>
            <a:spLocks noGrp="1"/>
          </p:cNvSpPr>
          <p:nvPr>
            <p:ph type="pic" sz="quarter" idx="20" hasCustomPrompt="1"/>
          </p:nvPr>
        </p:nvSpPr>
        <p:spPr>
          <a:xfrm>
            <a:off x="4170923" y="1277552"/>
            <a:ext cx="3584984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2" name="Marcador de Posição da Imagem 9"/>
          <p:cNvSpPr>
            <a:spLocks noGrp="1"/>
          </p:cNvSpPr>
          <p:nvPr>
            <p:ph type="pic" sz="quarter" idx="21" hasCustomPrompt="1"/>
          </p:nvPr>
        </p:nvSpPr>
        <p:spPr>
          <a:xfrm>
            <a:off x="4170923" y="5063204"/>
            <a:ext cx="3584984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22" hasCustomPrompt="1"/>
          </p:nvPr>
        </p:nvSpPr>
        <p:spPr>
          <a:xfrm>
            <a:off x="7987881" y="2584607"/>
            <a:ext cx="3868003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23" hasCustomPrompt="1"/>
          </p:nvPr>
        </p:nvSpPr>
        <p:spPr>
          <a:xfrm>
            <a:off x="7985186" y="2181968"/>
            <a:ext cx="3871526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5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07597" y="1277552"/>
            <a:ext cx="3848287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6" name="Marcador de Posição da Imagem 9"/>
          <p:cNvSpPr>
            <a:spLocks noGrp="1"/>
          </p:cNvSpPr>
          <p:nvPr>
            <p:ph type="pic" sz="quarter" idx="25" hasCustomPrompt="1"/>
          </p:nvPr>
        </p:nvSpPr>
        <p:spPr>
          <a:xfrm>
            <a:off x="7985186" y="5063204"/>
            <a:ext cx="3870698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645346" cy="16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ção do Texto 27"/>
          <p:cNvSpPr>
            <a:spLocks noGrp="1"/>
          </p:cNvSpPr>
          <p:nvPr>
            <p:ph type="body" sz="quarter" idx="17"/>
          </p:nvPr>
        </p:nvSpPr>
        <p:spPr>
          <a:xfrm>
            <a:off x="244257" y="4650120"/>
            <a:ext cx="3770195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/>
          </p:nvPr>
        </p:nvSpPr>
        <p:spPr>
          <a:xfrm>
            <a:off x="247311" y="5051490"/>
            <a:ext cx="3767071" cy="11226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3" name="Marcador de Posição do Texto 27"/>
          <p:cNvSpPr>
            <a:spLocks noGrp="1"/>
          </p:cNvSpPr>
          <p:nvPr>
            <p:ph type="body" sz="quarter" idx="19"/>
          </p:nvPr>
        </p:nvSpPr>
        <p:spPr>
          <a:xfrm>
            <a:off x="4182513" y="4653364"/>
            <a:ext cx="3839444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4" name="Marcador de Posição do Texto 27"/>
          <p:cNvSpPr>
            <a:spLocks noGrp="1"/>
          </p:cNvSpPr>
          <p:nvPr>
            <p:ph type="body" sz="quarter" idx="20"/>
          </p:nvPr>
        </p:nvSpPr>
        <p:spPr>
          <a:xfrm>
            <a:off x="4174246" y="5051490"/>
            <a:ext cx="3848422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5" name="Marcador de Posição do Texto 27"/>
          <p:cNvSpPr>
            <a:spLocks noGrp="1"/>
          </p:cNvSpPr>
          <p:nvPr>
            <p:ph type="body" sz="quarter" idx="21"/>
          </p:nvPr>
        </p:nvSpPr>
        <p:spPr>
          <a:xfrm>
            <a:off x="8179773" y="4650120"/>
            <a:ext cx="3788846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7" name="Marcador de Posição do Texto 27"/>
          <p:cNvSpPr>
            <a:spLocks noGrp="1"/>
          </p:cNvSpPr>
          <p:nvPr>
            <p:ph type="body" sz="quarter" idx="22"/>
          </p:nvPr>
        </p:nvSpPr>
        <p:spPr>
          <a:xfrm>
            <a:off x="8182713" y="5048246"/>
            <a:ext cx="3785706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22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244257" y="1271082"/>
            <a:ext cx="3770195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3" hasCustomPrompt="1"/>
          </p:nvPr>
        </p:nvSpPr>
        <p:spPr>
          <a:xfrm>
            <a:off x="4171306" y="1271509"/>
            <a:ext cx="3851614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6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179773" y="1271082"/>
            <a:ext cx="3788846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9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36884" y="1538044"/>
            <a:ext cx="11536566" cy="775579"/>
          </a:xfrm>
          <a:prstGeom prst="rect">
            <a:avLst/>
          </a:prstGeom>
        </p:spPr>
        <p:txBody>
          <a:bodyPr anchor="b"/>
          <a:lstStyle>
            <a:lvl1pPr algn="ct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Informação</a:t>
            </a:r>
            <a:br>
              <a:rPr lang="pt-PT" dirty="0" smtClean="0"/>
            </a:br>
            <a:r>
              <a:rPr lang="pt-PT" dirty="0" smtClean="0"/>
              <a:t>Detalhes do Destaque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6884" y="560061"/>
            <a:ext cx="11536566" cy="62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Destaque</a:t>
            </a:r>
            <a:endParaRPr lang="pt-PT" dirty="0"/>
          </a:p>
        </p:txBody>
      </p:sp>
      <p:sp>
        <p:nvSpPr>
          <p:cNvPr id="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53566" cy="27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</p:spTree>
    <p:extLst>
      <p:ext uri="{BB962C8B-B14F-4D97-AF65-F5344CB8AC3E}">
        <p14:creationId xmlns:p14="http://schemas.microsoft.com/office/powerpoint/2010/main" val="113955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@2019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-570381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035834" y="5591204"/>
            <a:ext cx="9073154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07796" y="4176409"/>
            <a:ext cx="7101192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sp>
        <p:nvSpPr>
          <p:cNvPr id="4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5834" y="5108890"/>
            <a:ext cx="9073153" cy="389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50" b="0" i="1" cap="small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 err="1" smtClean="0"/>
              <a:t>Gestão</a:t>
            </a:r>
            <a:r>
              <a:rPr lang="fr-FR" dirty="0" smtClean="0"/>
              <a:t> de </a:t>
            </a:r>
            <a:r>
              <a:rPr lang="fr-FR" dirty="0" err="1" smtClean="0"/>
              <a:t>Águas</a:t>
            </a:r>
            <a:r>
              <a:rPr lang="fr-FR" dirty="0" smtClean="0"/>
              <a:t> </a:t>
            </a:r>
            <a:r>
              <a:rPr lang="fr-FR" dirty="0" err="1" smtClean="0"/>
              <a:t>Residuais</a:t>
            </a:r>
            <a:r>
              <a:rPr lang="fr-FR" dirty="0" smtClean="0"/>
              <a:t> e </a:t>
            </a:r>
            <a:r>
              <a:rPr lang="fr-FR" dirty="0" err="1" smtClean="0"/>
              <a:t>Reutilização</a:t>
            </a:r>
            <a:r>
              <a:rPr lang="fr-FR" dirty="0" smtClean="0"/>
              <a:t> de </a:t>
            </a:r>
            <a:r>
              <a:rPr lang="fr-FR" dirty="0" err="1" smtClean="0"/>
              <a:t>Água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pequenos</a:t>
            </a:r>
            <a:r>
              <a:rPr lang="fr-FR" dirty="0" smtClean="0"/>
              <a:t> </a:t>
            </a:r>
            <a:r>
              <a:rPr lang="fr-FR" dirty="0" err="1" smtClean="0"/>
              <a:t>Agregados</a:t>
            </a:r>
            <a:r>
              <a:rPr lang="fr-FR" dirty="0" smtClean="0"/>
              <a:t> </a:t>
            </a:r>
            <a:r>
              <a:rPr lang="fr-FR" dirty="0" err="1" smtClean="0"/>
              <a:t>Populacionais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02711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004B88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500" b="1" i="0" u="none" strike="noStrike" kern="1200" cap="none" spc="0" normalizeH="0" baseline="0" noProof="0" dirty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 userDrawn="1"/>
        </p:nvSpPr>
        <p:spPr>
          <a:xfrm>
            <a:off x="3344562" y="2830365"/>
            <a:ext cx="7420716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Sistemas de Águas Residuais. Experiência de Cabo Verde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/>
        </p:blipFill>
        <p:spPr>
          <a:xfrm>
            <a:off x="460327" y="203303"/>
            <a:ext cx="1265438" cy="12019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61" y="-354534"/>
            <a:ext cx="2750438" cy="194443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 userDrawn="1"/>
        </p:nvSpPr>
        <p:spPr>
          <a:xfrm>
            <a:off x="3958461" y="5722934"/>
            <a:ext cx="7101192" cy="84836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i="0" kern="1200" baseline="0">
                <a:solidFill>
                  <a:srgbClr val="004B8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Dias 23 e 24 de outubro, 2019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Ilha de São Miguel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1725765" y="1184987"/>
            <a:ext cx="88309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ÁGUAS RESIDUAIS E REUTILIZAÇÃO DE ÁGUA EM PEQUENOS AGREGADOS POPULACIONAIS 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09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993300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5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20126" r="7822" b="20923"/>
          <a:stretch/>
        </p:blipFill>
        <p:spPr>
          <a:xfrm>
            <a:off x="-15980" y="5430033"/>
            <a:ext cx="12212184" cy="127990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64086" y="3414097"/>
            <a:ext cx="7101192" cy="550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0" i="1" baseline="0">
                <a:solidFill>
                  <a:srgbClr val="9933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Subtítulo</a:t>
            </a:r>
            <a:endParaRPr lang="pt-PT" dirty="0"/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3657211" y="2709386"/>
            <a:ext cx="7108067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</a:t>
            </a:r>
            <a:endParaRPr kumimoji="0" lang="pt-PT" sz="4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2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7" y="2342597"/>
            <a:ext cx="3145306" cy="2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842" y="1722829"/>
            <a:ext cx="12093880" cy="61380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1.SECAO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842" y="2931390"/>
            <a:ext cx="12093880" cy="700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842" y="3674131"/>
            <a:ext cx="12093880" cy="5750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PT" dirty="0" smtClean="0"/>
              <a:t>SUBTITLE</a:t>
            </a:r>
          </a:p>
        </p:txBody>
      </p:sp>
      <p:sp>
        <p:nvSpPr>
          <p:cNvPr id="37" name="Marcador de Posição do Texto 36"/>
          <p:cNvSpPr>
            <a:spLocks noGrp="1"/>
          </p:cNvSpPr>
          <p:nvPr>
            <p:ph type="body" sz="quarter" idx="14" hasCustomPrompt="1"/>
          </p:nvPr>
        </p:nvSpPr>
        <p:spPr>
          <a:xfrm>
            <a:off x="43842" y="5423770"/>
            <a:ext cx="12093880" cy="5112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0066B3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Texto descrito, lema, frases, palavra chave</a:t>
            </a:r>
          </a:p>
        </p:txBody>
      </p:sp>
      <p:sp>
        <p:nvSpPr>
          <p:cNvPr id="39" name="Marcador de Posição do Texto 38"/>
          <p:cNvSpPr>
            <a:spLocks noGrp="1"/>
          </p:cNvSpPr>
          <p:nvPr>
            <p:ph type="body" sz="quarter" idx="15" hasCustomPrompt="1"/>
          </p:nvPr>
        </p:nvSpPr>
        <p:spPr>
          <a:xfrm>
            <a:off x="43842" y="6007989"/>
            <a:ext cx="12093880" cy="712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solidFill>
                  <a:schemeClr val="accent2">
                    <a:lumMod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pPr lvl="0"/>
            <a:r>
              <a:rPr lang="pt-PT" dirty="0" smtClean="0"/>
              <a:t>Autor, Cargo, Departamento</a:t>
            </a:r>
          </a:p>
          <a:p>
            <a:pPr lvl="0"/>
            <a:r>
              <a:rPr lang="pt-PT" dirty="0" smtClean="0"/>
              <a:t>Email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4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4" y="1368162"/>
            <a:ext cx="11473899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114796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0413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Sistemas de Águas Residuais em Cabo Verde</a:t>
            </a:r>
          </a:p>
        </p:txBody>
      </p:sp>
    </p:spTree>
    <p:extLst>
      <p:ext uri="{BB962C8B-B14F-4D97-AF65-F5344CB8AC3E}">
        <p14:creationId xmlns:p14="http://schemas.microsoft.com/office/powerpoint/2010/main" val="283600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623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5" y="1368162"/>
            <a:ext cx="5358264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536096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6031253" y="1368960"/>
            <a:ext cx="5827166" cy="466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054712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6" name="Retângulo 25"/>
          <p:cNvSpPr/>
          <p:nvPr userDrawn="1"/>
        </p:nvSpPr>
        <p:spPr>
          <a:xfrm>
            <a:off x="346462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28130" y="2218839"/>
            <a:ext cx="3599066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0826" y="2644465"/>
            <a:ext cx="3596084" cy="3696153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endParaRPr lang="pt-PT" dirty="0" smtClean="0"/>
          </a:p>
        </p:txBody>
      </p:sp>
      <p:sp>
        <p:nvSpPr>
          <p:cNvPr id="32" name="Retângulo 31"/>
          <p:cNvSpPr/>
          <p:nvPr userDrawn="1"/>
        </p:nvSpPr>
        <p:spPr>
          <a:xfrm>
            <a:off x="4178816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17" hasCustomPrompt="1"/>
          </p:nvPr>
        </p:nvSpPr>
        <p:spPr>
          <a:xfrm>
            <a:off x="4162434" y="2218839"/>
            <a:ext cx="366007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65130" y="2644465"/>
            <a:ext cx="3657374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</a:t>
            </a:r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0" name="Retângulo 39"/>
          <p:cNvSpPr/>
          <p:nvPr userDrawn="1"/>
        </p:nvSpPr>
        <p:spPr>
          <a:xfrm>
            <a:off x="8061193" y="1997450"/>
            <a:ext cx="914399" cy="6531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Marcador de Posição do Texto 27"/>
          <p:cNvSpPr>
            <a:spLocks noGrp="1"/>
          </p:cNvSpPr>
          <p:nvPr>
            <p:ph type="body" sz="quarter" idx="20" hasCustomPrompt="1"/>
          </p:nvPr>
        </p:nvSpPr>
        <p:spPr>
          <a:xfrm>
            <a:off x="8052076" y="2218839"/>
            <a:ext cx="3810072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42" name="Marcador de Posição do Texto 27"/>
          <p:cNvSpPr>
            <a:spLocks noGrp="1"/>
          </p:cNvSpPr>
          <p:nvPr>
            <p:ph type="body" sz="quarter" idx="21" hasCustomPrompt="1"/>
          </p:nvPr>
        </p:nvSpPr>
        <p:spPr>
          <a:xfrm>
            <a:off x="8054772" y="2644465"/>
            <a:ext cx="3807376" cy="36961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7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8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43414" y="1024403"/>
            <a:ext cx="3583496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2" hasCustomPrompt="1"/>
          </p:nvPr>
        </p:nvSpPr>
        <p:spPr>
          <a:xfrm>
            <a:off x="4172708" y="1024403"/>
            <a:ext cx="364979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0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45922" y="1020534"/>
            <a:ext cx="3816225" cy="89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3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71981"/>
            <a:ext cx="5645346" cy="224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3744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r>
              <a:rPr lang="pt-PT" dirty="0" smtClean="0"/>
              <a:t> </a:t>
            </a:r>
            <a:r>
              <a:rPr lang="pt-PT" dirty="0" err="1" smtClean="0"/>
              <a:t>exercitation</a:t>
            </a:r>
            <a:r>
              <a:rPr lang="pt-PT" dirty="0" smtClean="0"/>
              <a:t> </a:t>
            </a:r>
            <a:r>
              <a:rPr lang="pt-PT" dirty="0" err="1" smtClean="0"/>
              <a:t>ullamco</a:t>
            </a:r>
            <a:r>
              <a:rPr lang="pt-PT" dirty="0" smtClean="0"/>
              <a:t> </a:t>
            </a:r>
            <a:r>
              <a:rPr lang="pt-PT" dirty="0" err="1" smtClean="0"/>
              <a:t>laboris</a:t>
            </a:r>
            <a:r>
              <a:rPr lang="pt-PT" dirty="0" smtClean="0"/>
              <a:t> </a:t>
            </a:r>
            <a:r>
              <a:rPr lang="pt-PT" dirty="0" err="1" smtClean="0"/>
              <a:t>nisi</a:t>
            </a:r>
            <a:r>
              <a:rPr lang="pt-PT" dirty="0" smtClean="0"/>
              <a:t> ut </a:t>
            </a:r>
            <a:r>
              <a:rPr lang="pt-PT" dirty="0" err="1" smtClean="0"/>
              <a:t>aliquip</a:t>
            </a:r>
            <a:r>
              <a:rPr lang="pt-PT" dirty="0" smtClean="0"/>
              <a:t> </a:t>
            </a:r>
            <a:r>
              <a:rPr lang="pt-PT" dirty="0" err="1" smtClean="0"/>
              <a:t>ex</a:t>
            </a:r>
            <a:r>
              <a:rPr lang="pt-PT" dirty="0" smtClean="0"/>
              <a:t> </a:t>
            </a:r>
            <a:r>
              <a:rPr lang="pt-PT" dirty="0" err="1" smtClean="0"/>
              <a:t>ea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</a:t>
            </a:r>
            <a:r>
              <a:rPr lang="pt-PT" dirty="0" err="1" smtClean="0"/>
              <a:t>consequat</a:t>
            </a:r>
            <a:r>
              <a:rPr lang="pt-PT" dirty="0" smtClean="0"/>
              <a:t>. 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3475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357164" y="1277552"/>
            <a:ext cx="3563483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8" name="Marcador de Posição da Imagem 9"/>
          <p:cNvSpPr>
            <a:spLocks noGrp="1"/>
          </p:cNvSpPr>
          <p:nvPr>
            <p:ph type="pic" sz="quarter" idx="17" hasCustomPrompt="1"/>
          </p:nvPr>
        </p:nvSpPr>
        <p:spPr>
          <a:xfrm>
            <a:off x="343414" y="5063204"/>
            <a:ext cx="3584480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9" name="Marcador de Posição do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4172709" y="2584607"/>
            <a:ext cx="3583198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r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r>
              <a:rPr lang="pt-PT" dirty="0" smtClean="0"/>
              <a:t> </a:t>
            </a:r>
            <a:r>
              <a:rPr lang="pt-PT" dirty="0" err="1" smtClean="0"/>
              <a:t>veniam</a:t>
            </a:r>
            <a:r>
              <a:rPr lang="pt-PT" dirty="0" smtClean="0"/>
              <a:t>, quis </a:t>
            </a:r>
            <a:r>
              <a:rPr lang="pt-PT" dirty="0" err="1" smtClean="0"/>
              <a:t>nostrud</a:t>
            </a:r>
            <a:endParaRPr lang="pt-PT" dirty="0"/>
          </a:p>
        </p:txBody>
      </p:sp>
      <p:sp>
        <p:nvSpPr>
          <p:cNvPr id="30" name="Marcador de Posição do Texto 27"/>
          <p:cNvSpPr>
            <a:spLocks noGrp="1"/>
          </p:cNvSpPr>
          <p:nvPr>
            <p:ph type="body" sz="quarter" idx="19" hasCustomPrompt="1"/>
          </p:nvPr>
        </p:nvSpPr>
        <p:spPr>
          <a:xfrm>
            <a:off x="4170923" y="2181968"/>
            <a:ext cx="3586462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1" name="Marcador de Posição da Imagem 9"/>
          <p:cNvSpPr>
            <a:spLocks noGrp="1"/>
          </p:cNvSpPr>
          <p:nvPr>
            <p:ph type="pic" sz="quarter" idx="20" hasCustomPrompt="1"/>
          </p:nvPr>
        </p:nvSpPr>
        <p:spPr>
          <a:xfrm>
            <a:off x="4170923" y="1277552"/>
            <a:ext cx="3584984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2" name="Marcador de Posição da Imagem 9"/>
          <p:cNvSpPr>
            <a:spLocks noGrp="1"/>
          </p:cNvSpPr>
          <p:nvPr>
            <p:ph type="pic" sz="quarter" idx="21" hasCustomPrompt="1"/>
          </p:nvPr>
        </p:nvSpPr>
        <p:spPr>
          <a:xfrm>
            <a:off x="4170923" y="5063204"/>
            <a:ext cx="3584984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3" name="Marcador de Posição do Texto 27"/>
          <p:cNvSpPr>
            <a:spLocks noGrp="1"/>
          </p:cNvSpPr>
          <p:nvPr>
            <p:ph type="body" sz="quarter" idx="22" hasCustomPrompt="1"/>
          </p:nvPr>
        </p:nvSpPr>
        <p:spPr>
          <a:xfrm>
            <a:off x="7987881" y="2584607"/>
            <a:ext cx="3868003" cy="23490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</a:t>
            </a:r>
            <a:r>
              <a:rPr lang="pt-PT" dirty="0" err="1" smtClean="0"/>
              <a:t>aliqua</a:t>
            </a:r>
            <a:r>
              <a:rPr lang="pt-PT" dirty="0" smtClean="0"/>
              <a:t>. Ut </a:t>
            </a:r>
            <a:r>
              <a:rPr lang="pt-PT" dirty="0" err="1" smtClean="0"/>
              <a:t>enim</a:t>
            </a:r>
            <a:r>
              <a:rPr lang="pt-PT" dirty="0" smtClean="0"/>
              <a:t> ad </a:t>
            </a:r>
            <a:r>
              <a:rPr lang="pt-PT" dirty="0" err="1" smtClean="0"/>
              <a:t>minim</a:t>
            </a:r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23" hasCustomPrompt="1"/>
          </p:nvPr>
        </p:nvSpPr>
        <p:spPr>
          <a:xfrm>
            <a:off x="7985186" y="2181968"/>
            <a:ext cx="3871526" cy="337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35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007597" y="1277552"/>
            <a:ext cx="3848287" cy="645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36" name="Marcador de Posição da Imagem 9"/>
          <p:cNvSpPr>
            <a:spLocks noGrp="1"/>
          </p:cNvSpPr>
          <p:nvPr>
            <p:ph type="pic" sz="quarter" idx="25" hasCustomPrompt="1"/>
          </p:nvPr>
        </p:nvSpPr>
        <p:spPr>
          <a:xfrm>
            <a:off x="7985186" y="5063204"/>
            <a:ext cx="3870698" cy="606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645346" cy="16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ção do Texto 27"/>
          <p:cNvSpPr>
            <a:spLocks noGrp="1"/>
          </p:cNvSpPr>
          <p:nvPr>
            <p:ph type="body" sz="quarter" idx="17"/>
          </p:nvPr>
        </p:nvSpPr>
        <p:spPr>
          <a:xfrm>
            <a:off x="244257" y="4650120"/>
            <a:ext cx="3770195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34" name="Marcador de Posição do Texto 27"/>
          <p:cNvSpPr>
            <a:spLocks noGrp="1"/>
          </p:cNvSpPr>
          <p:nvPr>
            <p:ph type="body" sz="quarter" idx="18"/>
          </p:nvPr>
        </p:nvSpPr>
        <p:spPr>
          <a:xfrm>
            <a:off x="247311" y="5051490"/>
            <a:ext cx="3767071" cy="11226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3" name="Marcador de Posição do Texto 27"/>
          <p:cNvSpPr>
            <a:spLocks noGrp="1"/>
          </p:cNvSpPr>
          <p:nvPr>
            <p:ph type="body" sz="quarter" idx="19"/>
          </p:nvPr>
        </p:nvSpPr>
        <p:spPr>
          <a:xfrm>
            <a:off x="4182513" y="4653364"/>
            <a:ext cx="3839444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4" name="Marcador de Posição do Texto 27"/>
          <p:cNvSpPr>
            <a:spLocks noGrp="1"/>
          </p:cNvSpPr>
          <p:nvPr>
            <p:ph type="body" sz="quarter" idx="20"/>
          </p:nvPr>
        </p:nvSpPr>
        <p:spPr>
          <a:xfrm>
            <a:off x="4174246" y="5051490"/>
            <a:ext cx="3848422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5" name="Marcador de Posição do Texto 27"/>
          <p:cNvSpPr>
            <a:spLocks noGrp="1"/>
          </p:cNvSpPr>
          <p:nvPr>
            <p:ph type="body" sz="quarter" idx="21"/>
          </p:nvPr>
        </p:nvSpPr>
        <p:spPr>
          <a:xfrm>
            <a:off x="8179773" y="4650120"/>
            <a:ext cx="3788846" cy="359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7" name="Marcador de Posição do Texto 27"/>
          <p:cNvSpPr>
            <a:spLocks noGrp="1"/>
          </p:cNvSpPr>
          <p:nvPr>
            <p:ph type="body" sz="quarter" idx="22"/>
          </p:nvPr>
        </p:nvSpPr>
        <p:spPr>
          <a:xfrm>
            <a:off x="8182713" y="5048246"/>
            <a:ext cx="3785706" cy="1144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21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22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1. TITLE</a:t>
            </a:r>
          </a:p>
        </p:txBody>
      </p:sp>
      <p:sp>
        <p:nvSpPr>
          <p:cNvPr id="17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244257" y="1271082"/>
            <a:ext cx="3770195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19" name="Marcador de Posição da Imagem 9"/>
          <p:cNvSpPr>
            <a:spLocks noGrp="1"/>
          </p:cNvSpPr>
          <p:nvPr>
            <p:ph type="pic" sz="quarter" idx="23" hasCustomPrompt="1"/>
          </p:nvPr>
        </p:nvSpPr>
        <p:spPr>
          <a:xfrm>
            <a:off x="4171306" y="1271509"/>
            <a:ext cx="3851614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26" name="Marcador de Posição da Imagem 9"/>
          <p:cNvSpPr>
            <a:spLocks noGrp="1"/>
          </p:cNvSpPr>
          <p:nvPr>
            <p:ph type="pic" sz="quarter" idx="24" hasCustomPrompt="1"/>
          </p:nvPr>
        </p:nvSpPr>
        <p:spPr>
          <a:xfrm>
            <a:off x="8179773" y="1271082"/>
            <a:ext cx="3788846" cy="285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59" y="-636283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7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36884" y="1538044"/>
            <a:ext cx="11536566" cy="775579"/>
          </a:xfrm>
          <a:prstGeom prst="rect">
            <a:avLst/>
          </a:prstGeom>
        </p:spPr>
        <p:txBody>
          <a:bodyPr anchor="b"/>
          <a:lstStyle>
            <a:lvl1pPr algn="ct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Informação</a:t>
            </a:r>
            <a:br>
              <a:rPr lang="pt-PT" dirty="0" smtClean="0"/>
            </a:br>
            <a:r>
              <a:rPr lang="pt-PT" dirty="0" smtClean="0"/>
              <a:t>Detalhes do Destaque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6884" y="560061"/>
            <a:ext cx="11536566" cy="62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Destaque</a:t>
            </a:r>
            <a:endParaRPr lang="pt-PT" dirty="0"/>
          </a:p>
        </p:txBody>
      </p:sp>
      <p:sp>
        <p:nvSpPr>
          <p:cNvPr id="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153566" cy="27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 23 e 24 de Outubro</a:t>
            </a:r>
          </a:p>
        </p:txBody>
      </p:sp>
    </p:spTree>
    <p:extLst>
      <p:ext uri="{BB962C8B-B14F-4D97-AF65-F5344CB8AC3E}">
        <p14:creationId xmlns:p14="http://schemas.microsoft.com/office/powerpoint/2010/main" val="242111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@2019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-570381"/>
            <a:ext cx="2990336" cy="21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035834" y="5591204"/>
            <a:ext cx="9073154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07796" y="4176409"/>
            <a:ext cx="7101192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sp>
        <p:nvSpPr>
          <p:cNvPr id="4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5834" y="5108890"/>
            <a:ext cx="9073153" cy="3890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50" b="0" i="1" cap="small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 err="1" smtClean="0"/>
              <a:t>Gestão</a:t>
            </a:r>
            <a:r>
              <a:rPr lang="fr-FR" dirty="0" smtClean="0"/>
              <a:t> de </a:t>
            </a:r>
            <a:r>
              <a:rPr lang="fr-FR" dirty="0" err="1" smtClean="0"/>
              <a:t>Águas</a:t>
            </a:r>
            <a:r>
              <a:rPr lang="fr-FR" dirty="0" smtClean="0"/>
              <a:t> </a:t>
            </a:r>
            <a:r>
              <a:rPr lang="fr-FR" dirty="0" err="1" smtClean="0"/>
              <a:t>Residuais</a:t>
            </a:r>
            <a:r>
              <a:rPr lang="fr-FR" dirty="0" smtClean="0"/>
              <a:t> e </a:t>
            </a:r>
            <a:r>
              <a:rPr lang="fr-FR" dirty="0" err="1" smtClean="0"/>
              <a:t>Reutilização</a:t>
            </a:r>
            <a:r>
              <a:rPr lang="fr-FR" dirty="0" smtClean="0"/>
              <a:t> de </a:t>
            </a:r>
            <a:r>
              <a:rPr lang="fr-FR" dirty="0" err="1" smtClean="0"/>
              <a:t>Água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pequenos</a:t>
            </a:r>
            <a:r>
              <a:rPr lang="fr-FR" dirty="0" smtClean="0"/>
              <a:t> </a:t>
            </a:r>
            <a:r>
              <a:rPr lang="fr-FR" dirty="0" err="1" smtClean="0"/>
              <a:t>Agregados</a:t>
            </a:r>
            <a:r>
              <a:rPr lang="fr-FR" dirty="0" smtClean="0"/>
              <a:t> </a:t>
            </a:r>
            <a:r>
              <a:rPr lang="fr-FR" dirty="0" err="1" smtClean="0"/>
              <a:t>Populacionais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06733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004B88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500" b="1" i="0" u="none" strike="noStrike" kern="1200" cap="none" spc="0" normalizeH="0" baseline="0" noProof="0" dirty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 userDrawn="1"/>
        </p:nvSpPr>
        <p:spPr>
          <a:xfrm>
            <a:off x="3344562" y="2830365"/>
            <a:ext cx="7420716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Sistemas de Águas Residuais. Experiência de Cabo Verde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/>
        </p:blipFill>
        <p:spPr>
          <a:xfrm>
            <a:off x="460327" y="203303"/>
            <a:ext cx="1265438" cy="12019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61" y="-354534"/>
            <a:ext cx="2750438" cy="194443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 userDrawn="1"/>
        </p:nvSpPr>
        <p:spPr>
          <a:xfrm>
            <a:off x="3958461" y="5722934"/>
            <a:ext cx="7101192" cy="84836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i="0" kern="1200" baseline="0">
                <a:solidFill>
                  <a:srgbClr val="004B8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Dias 23 e 24 de outubro, 2019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Ilha de São Miguel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1725765" y="1184987"/>
            <a:ext cx="88309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4B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ÁGUAS RESIDUAIS E REUTILIZAÇÃO DE ÁGUA EM PEQUENOS AGREGADOS POPULACIONAIS 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10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64086" y="4203534"/>
            <a:ext cx="7101192" cy="848364"/>
          </a:xfrm>
          <a:prstGeom prst="rect">
            <a:avLst/>
          </a:prstGeom>
        </p:spPr>
        <p:txBody>
          <a:bodyPr anchor="b"/>
          <a:lstStyle>
            <a:lvl1pPr algn="r">
              <a:defRPr sz="2500" i="0" baseline="0">
                <a:solidFill>
                  <a:srgbClr val="993300"/>
                </a:solidFill>
                <a:latin typeface="+mn-lt"/>
              </a:defRPr>
            </a:lvl1pPr>
          </a:lstStyle>
          <a:p>
            <a:r>
              <a:rPr lang="pt-PT" dirty="0" smtClean="0"/>
              <a:t>Autor / Cargo, Departamento -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4568360" y="4084433"/>
            <a:ext cx="5881395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b="1" kern="1200">
                <a:solidFill>
                  <a:srgbClr val="BDBE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5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20126" r="7822" b="20923"/>
          <a:stretch/>
        </p:blipFill>
        <p:spPr>
          <a:xfrm>
            <a:off x="-15980" y="5430033"/>
            <a:ext cx="12212184" cy="127990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64086" y="3414097"/>
            <a:ext cx="7101192" cy="550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0" i="1" baseline="0">
                <a:solidFill>
                  <a:srgbClr val="9933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Subtítulo</a:t>
            </a:r>
            <a:endParaRPr lang="pt-PT" dirty="0"/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3657211" y="2709386"/>
            <a:ext cx="7108067" cy="55008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4B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</a:t>
            </a:r>
            <a:endParaRPr kumimoji="0" lang="pt-PT" sz="4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2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27"/>
          <p:cNvSpPr>
            <a:spLocks noGrp="1"/>
          </p:cNvSpPr>
          <p:nvPr>
            <p:ph type="body" sz="quarter" idx="15" hasCustomPrompt="1"/>
          </p:nvPr>
        </p:nvSpPr>
        <p:spPr>
          <a:xfrm>
            <a:off x="365175" y="1368162"/>
            <a:ext cx="5358264" cy="466874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do </a:t>
            </a:r>
            <a:r>
              <a:rPr lang="pt-PT" dirty="0" err="1" smtClean="0"/>
              <a:t>eiusmod</a:t>
            </a:r>
            <a:r>
              <a:rPr lang="pt-PT" dirty="0" smtClean="0"/>
              <a:t> </a:t>
            </a:r>
            <a:r>
              <a:rPr lang="pt-PT" dirty="0" err="1" smtClean="0"/>
              <a:t>tempor</a:t>
            </a:r>
            <a:r>
              <a:rPr lang="pt-PT" dirty="0" smtClean="0"/>
              <a:t> </a:t>
            </a:r>
            <a:r>
              <a:rPr lang="pt-PT" dirty="0" err="1" smtClean="0"/>
              <a:t>incididunt</a:t>
            </a:r>
            <a:r>
              <a:rPr lang="pt-PT" dirty="0" smtClean="0"/>
              <a:t> ut labore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dolore</a:t>
            </a:r>
            <a:r>
              <a:rPr lang="pt-PT" dirty="0" smtClean="0"/>
              <a:t> magna rem </a:t>
            </a:r>
            <a:r>
              <a:rPr lang="pt-PT" dirty="0" err="1" smtClean="0"/>
              <a:t>aperiam</a:t>
            </a:r>
            <a:r>
              <a:rPr lang="pt-PT" dirty="0" smtClean="0"/>
              <a:t>, </a:t>
            </a:r>
            <a:r>
              <a:rPr lang="pt-PT" dirty="0" err="1" smtClean="0"/>
              <a:t>eaque</a:t>
            </a:r>
            <a:r>
              <a:rPr lang="pt-PT" dirty="0" smtClean="0"/>
              <a:t> </a:t>
            </a:r>
            <a:r>
              <a:rPr lang="pt-PT" dirty="0" err="1" smtClean="0"/>
              <a:t>ipsa</a:t>
            </a:r>
            <a:r>
              <a:rPr lang="pt-PT" dirty="0" smtClean="0"/>
              <a:t> </a:t>
            </a:r>
            <a:r>
              <a:rPr lang="pt-PT" dirty="0" err="1" smtClean="0"/>
              <a:t>quae</a:t>
            </a:r>
            <a:r>
              <a:rPr lang="pt-PT" dirty="0" smtClean="0"/>
              <a:t> </a:t>
            </a:r>
            <a:r>
              <a:rPr lang="pt-PT" dirty="0" err="1" smtClean="0"/>
              <a:t>ab</a:t>
            </a:r>
            <a:r>
              <a:rPr lang="pt-PT" dirty="0" smtClean="0"/>
              <a:t> </a:t>
            </a:r>
            <a:r>
              <a:rPr lang="pt-PT" dirty="0" err="1" smtClean="0"/>
              <a:t>illo</a:t>
            </a:r>
            <a:r>
              <a:rPr lang="pt-PT" dirty="0" smtClean="0"/>
              <a:t> </a:t>
            </a:r>
            <a:r>
              <a:rPr lang="pt-PT" dirty="0" err="1" smtClean="0"/>
              <a:t>inventore</a:t>
            </a:r>
            <a:r>
              <a:rPr lang="pt-PT" dirty="0" smtClean="0"/>
              <a:t> </a:t>
            </a:r>
            <a:r>
              <a:rPr lang="pt-PT" dirty="0" err="1" smtClean="0"/>
              <a:t>veritatis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quasi</a:t>
            </a:r>
            <a:r>
              <a:rPr lang="pt-PT" dirty="0" smtClean="0"/>
              <a:t> </a:t>
            </a:r>
            <a:r>
              <a:rPr lang="pt-PT" dirty="0" err="1" smtClean="0"/>
              <a:t>architecto</a:t>
            </a:r>
            <a:r>
              <a:rPr lang="pt-PT" dirty="0" smtClean="0"/>
              <a:t> </a:t>
            </a:r>
            <a:r>
              <a:rPr lang="pt-PT" dirty="0" err="1" smtClean="0"/>
              <a:t>beatae</a:t>
            </a:r>
            <a:r>
              <a:rPr lang="pt-PT" dirty="0" smtClean="0"/>
              <a:t> vitae </a:t>
            </a:r>
            <a:r>
              <a:rPr lang="pt-PT" dirty="0" err="1" smtClean="0"/>
              <a:t>dicta</a:t>
            </a:r>
            <a:r>
              <a:rPr lang="pt-PT" dirty="0" smtClean="0"/>
              <a:t> </a:t>
            </a:r>
            <a:r>
              <a:rPr lang="pt-PT" dirty="0" err="1" smtClean="0"/>
              <a:t>sunt</a:t>
            </a:r>
            <a:r>
              <a:rPr lang="pt-PT" dirty="0" smtClean="0"/>
              <a:t> </a:t>
            </a:r>
            <a:r>
              <a:rPr lang="pt-PT" dirty="0" err="1" smtClean="0"/>
              <a:t>explicabo</a:t>
            </a:r>
            <a:r>
              <a:rPr lang="pt-PT" dirty="0" smtClean="0"/>
              <a:t>. Nemo </a:t>
            </a:r>
            <a:r>
              <a:rPr lang="pt-PT" dirty="0" err="1" smtClean="0"/>
              <a:t>enim</a:t>
            </a:r>
            <a:r>
              <a:rPr lang="pt-PT" dirty="0" smtClean="0"/>
              <a:t> </a:t>
            </a:r>
            <a:r>
              <a:rPr lang="pt-PT" dirty="0" err="1" smtClean="0"/>
              <a:t>ipsam</a:t>
            </a:r>
            <a:r>
              <a:rPr lang="pt-PT" dirty="0" smtClean="0"/>
              <a:t> </a:t>
            </a:r>
            <a:r>
              <a:rPr lang="pt-PT" dirty="0" err="1" smtClean="0"/>
              <a:t>voluptatem</a:t>
            </a:r>
            <a:r>
              <a:rPr lang="pt-PT" dirty="0" smtClean="0"/>
              <a:t> </a:t>
            </a:r>
            <a:r>
              <a:rPr lang="pt-PT" dirty="0" err="1" smtClean="0"/>
              <a:t>sequi</a:t>
            </a:r>
            <a:r>
              <a:rPr lang="pt-PT" dirty="0" smtClean="0"/>
              <a:t> </a:t>
            </a:r>
            <a:r>
              <a:rPr lang="pt-PT" dirty="0" err="1" smtClean="0"/>
              <a:t>nesciunt</a:t>
            </a:r>
            <a:r>
              <a:rPr lang="pt-PT" dirty="0" smtClean="0"/>
              <a:t>. </a:t>
            </a:r>
            <a:r>
              <a:rPr lang="pt-PT" dirty="0" err="1" smtClean="0"/>
              <a:t>Neque</a:t>
            </a:r>
            <a:r>
              <a:rPr lang="pt-PT" dirty="0" smtClean="0"/>
              <a:t> porro </a:t>
            </a:r>
            <a:r>
              <a:rPr lang="pt-PT" dirty="0" err="1" smtClean="0"/>
              <a:t>quisquam</a:t>
            </a:r>
            <a:r>
              <a:rPr lang="pt-PT" dirty="0" smtClean="0"/>
              <a:t> </a:t>
            </a:r>
            <a:r>
              <a:rPr lang="pt-PT" dirty="0" err="1" smtClean="0"/>
              <a:t>est</a:t>
            </a:r>
            <a:r>
              <a:rPr lang="pt-PT" dirty="0" smtClean="0"/>
              <a:t>, qui </a:t>
            </a:r>
            <a:r>
              <a:rPr lang="pt-PT" dirty="0" err="1" smtClean="0"/>
              <a:t>dolorem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quia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consectetur</a:t>
            </a:r>
            <a:r>
              <a:rPr lang="pt-PT" dirty="0" smtClean="0"/>
              <a:t>, </a:t>
            </a:r>
            <a:r>
              <a:rPr lang="pt-PT" dirty="0" err="1" smtClean="0"/>
              <a:t>adipisci</a:t>
            </a:r>
            <a:r>
              <a:rPr lang="pt-PT" dirty="0" smtClean="0"/>
              <a:t> </a:t>
            </a:r>
            <a:r>
              <a:rPr lang="pt-PT" dirty="0" err="1" smtClean="0"/>
              <a:t>velit</a:t>
            </a:r>
            <a:r>
              <a:rPr lang="pt-PT" dirty="0" smtClean="0"/>
              <a:t>, </a:t>
            </a:r>
            <a:r>
              <a:rPr lang="pt-PT" dirty="0" err="1" smtClean="0"/>
              <a:t>sed</a:t>
            </a:r>
            <a:r>
              <a:rPr lang="pt-PT" dirty="0" smtClean="0"/>
              <a:t> quia non</a:t>
            </a:r>
            <a:endParaRPr lang="pt-PT" dirty="0"/>
          </a:p>
        </p:txBody>
      </p:sp>
      <p:sp>
        <p:nvSpPr>
          <p:cNvPr id="7" name="Marcador de Posição do Texto 27"/>
          <p:cNvSpPr>
            <a:spLocks noGrp="1"/>
          </p:cNvSpPr>
          <p:nvPr>
            <p:ph type="body" sz="quarter" idx="14" hasCustomPrompt="1"/>
          </p:nvPr>
        </p:nvSpPr>
        <p:spPr>
          <a:xfrm>
            <a:off x="365175" y="896194"/>
            <a:ext cx="5360960" cy="35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TITLE</a:t>
            </a:r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sz="quarter" idx="16" hasCustomPrompt="1"/>
          </p:nvPr>
        </p:nvSpPr>
        <p:spPr>
          <a:xfrm>
            <a:off x="6031253" y="1368960"/>
            <a:ext cx="5827166" cy="466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B7E"/>
                </a:solidFill>
                <a:latin typeface="+mn-lt"/>
              </a:defRPr>
            </a:lvl1pPr>
          </a:lstStyle>
          <a:p>
            <a:r>
              <a:rPr lang="pt-PT" dirty="0" err="1" smtClean="0"/>
              <a:t>Image</a:t>
            </a:r>
            <a:endParaRPr lang="pt-PT" dirty="0"/>
          </a:p>
        </p:txBody>
      </p:sp>
      <p:sp>
        <p:nvSpPr>
          <p:cNvPr id="9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48" y="279258"/>
            <a:ext cx="5744510" cy="392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CLICK TO EDIT</a:t>
            </a:r>
          </a:p>
        </p:txBody>
      </p:sp>
      <p:sp>
        <p:nvSpPr>
          <p:cNvPr id="13" name="Marcador de Posição do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612" y="20572"/>
            <a:ext cx="5569146" cy="230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Sistemas de Águas Residuais em Cabo Verde</a:t>
            </a:r>
          </a:p>
        </p:txBody>
      </p:sp>
      <p:sp>
        <p:nvSpPr>
          <p:cNvPr id="17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83484"/>
            <a:ext cx="5021761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Gestão de Águas Residuais e Reutilização de Água em Pequenos Agregados Populacionais – Ilha de São Miguel- 23 e 24 de Outubro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-664218"/>
            <a:ext cx="3145306" cy="2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9416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2" y="6594986"/>
            <a:ext cx="2801889" cy="26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1" baseline="0">
                <a:solidFill>
                  <a:srgbClr val="004B88"/>
                </a:solidFill>
                <a:latin typeface="+mn-lt"/>
              </a:defRPr>
            </a:lvl1pPr>
          </a:lstStyle>
          <a:p>
            <a:pPr lvl="0"/>
            <a:r>
              <a:rPr lang="pt-PT" dirty="0" smtClean="0"/>
              <a:t>ANAS - Agencia Nacional de Agua e Saneamento @2018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602160" y="4246868"/>
            <a:ext cx="7101192" cy="775579"/>
          </a:xfrm>
          <a:prstGeom prst="rect">
            <a:avLst/>
          </a:prstGeom>
        </p:spPr>
        <p:txBody>
          <a:bodyPr anchor="b"/>
          <a:lstStyle>
            <a:lvl1pPr algn="r">
              <a:defRPr sz="2500" b="0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 smtClean="0"/>
              <a:t>Nome, Cargo Função - Departamento / ANAS</a:t>
            </a:r>
            <a:br>
              <a:rPr lang="pt-PT" dirty="0" smtClean="0"/>
            </a:br>
            <a:r>
              <a:rPr lang="pt-PT" dirty="0" smtClean="0"/>
              <a:t>Jose Afonso / Tecnico Informático, GSI - ANAS</a:t>
            </a:r>
            <a:endParaRPr lang="pt-PT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6512" y="3240390"/>
            <a:ext cx="4526839" cy="622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4B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7" y="2342597"/>
            <a:ext cx="3145306" cy="2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81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7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2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6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59" r:id="rId2"/>
    <p:sldLayoutId id="2147483763" r:id="rId3"/>
    <p:sldLayoutId id="21474837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097B-36D7-4A31-A6EA-231B539295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9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9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4" r:id="rId2"/>
    <p:sldLayoutId id="2147483703" r:id="rId3"/>
    <p:sldLayoutId id="2147483702" r:id="rId4"/>
    <p:sldLayoutId id="2147483704" r:id="rId5"/>
    <p:sldLayoutId id="2147483734" r:id="rId6"/>
    <p:sldLayoutId id="2147483745" r:id="rId7"/>
    <p:sldLayoutId id="2147483761" r:id="rId8"/>
    <p:sldLayoutId id="2147483735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Resiliência face à Ação Climática em Cabo Verde no horizonte 2030- Setor de Recursos Hídricos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814B-35B5-4592-B536-58C8C39FF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82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3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.freire@anas.gov.c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6502" y="4906920"/>
            <a:ext cx="7101192" cy="848364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t-PT" sz="2800" b="1" dirty="0" smtClean="0">
                <a:solidFill>
                  <a:prstClr val="black"/>
                </a:solidFill>
                <a:ea typeface="+mn-ea"/>
                <a:cs typeface="+mn-cs"/>
              </a:rPr>
              <a:t>Miguel Ângelo MOURA, </a:t>
            </a:r>
            <a:r>
              <a:rPr lang="pt-PT" sz="2800" b="1" dirty="0" err="1" smtClean="0">
                <a:solidFill>
                  <a:prstClr val="black"/>
                </a:solidFill>
                <a:ea typeface="+mn-ea"/>
                <a:cs typeface="+mn-cs"/>
              </a:rPr>
              <a:t>Ph.D</a:t>
            </a:r>
            <a:r>
              <a:rPr lang="pt-PT" sz="28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PT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PT" sz="2800" b="1" dirty="0" smtClean="0">
                <a:solidFill>
                  <a:prstClr val="black"/>
                </a:solidFill>
                <a:ea typeface="+mn-ea"/>
                <a:cs typeface="+mn-cs"/>
              </a:rPr>
              <a:t>PCA, ANAS</a:t>
            </a:r>
            <a:r>
              <a:rPr lang="pt-PT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PT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PT" sz="280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miguel.moura@anas.gov.cv</a:t>
            </a:r>
            <a:r>
              <a:rPr lang="pt-PT" sz="2800" dirty="0" smtClean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pt-PT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PT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87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de Produção de Água dessalinizada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75624"/>
              </p:ext>
            </p:extLst>
          </p:nvPr>
        </p:nvGraphicFramePr>
        <p:xfrm>
          <a:off x="625641" y="1395045"/>
          <a:ext cx="10934300" cy="43568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3494">
                  <a:extLst>
                    <a:ext uri="{9D8B030D-6E8A-4147-A177-3AD203B41FA5}">
                      <a16:colId xmlns:a16="http://schemas.microsoft.com/office/drawing/2014/main" val="238680252"/>
                    </a:ext>
                  </a:extLst>
                </a:gridCol>
                <a:gridCol w="2495212">
                  <a:extLst>
                    <a:ext uri="{9D8B030D-6E8A-4147-A177-3AD203B41FA5}">
                      <a16:colId xmlns:a16="http://schemas.microsoft.com/office/drawing/2014/main" val="2362180731"/>
                    </a:ext>
                  </a:extLst>
                </a:gridCol>
                <a:gridCol w="2211204">
                  <a:extLst>
                    <a:ext uri="{9D8B030D-6E8A-4147-A177-3AD203B41FA5}">
                      <a16:colId xmlns:a16="http://schemas.microsoft.com/office/drawing/2014/main" val="1410380664"/>
                    </a:ext>
                  </a:extLst>
                </a:gridCol>
                <a:gridCol w="2272061">
                  <a:extLst>
                    <a:ext uri="{9D8B030D-6E8A-4147-A177-3AD203B41FA5}">
                      <a16:colId xmlns:a16="http://schemas.microsoft.com/office/drawing/2014/main" val="2829090720"/>
                    </a:ext>
                  </a:extLst>
                </a:gridCol>
                <a:gridCol w="1582329">
                  <a:extLst>
                    <a:ext uri="{9D8B030D-6E8A-4147-A177-3AD203B41FA5}">
                      <a16:colId xmlns:a16="http://schemas.microsoft.com/office/drawing/2014/main" val="1091757431"/>
                    </a:ext>
                  </a:extLst>
                </a:gridCol>
              </a:tblGrid>
              <a:tr h="48790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CONCELHOS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Capacidade instalada da Dessalinizadora [m</a:t>
                      </a:r>
                      <a:r>
                        <a:rPr lang="pt-PT" sz="1800" b="1" u="none" strike="noStrike" baseline="30000" dirty="0">
                          <a:effectLst/>
                        </a:rPr>
                        <a:t>3</a:t>
                      </a:r>
                      <a:r>
                        <a:rPr lang="pt-PT" sz="1800" b="1" u="none" strike="noStrike" dirty="0">
                          <a:effectLst/>
                        </a:rPr>
                        <a:t>/d]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População residente (Censo 2010)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População </a:t>
                      </a:r>
                      <a:r>
                        <a:rPr lang="pt-PT" sz="1800" b="1" u="none" strike="noStrike" dirty="0" err="1">
                          <a:effectLst/>
                        </a:rPr>
                        <a:t>atual</a:t>
                      </a:r>
                      <a:r>
                        <a:rPr lang="pt-PT" sz="1800" b="1" u="none" strike="noStrike" dirty="0">
                          <a:effectLst/>
                        </a:rPr>
                        <a:t> servida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Percentagem da população servida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26112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PN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1,000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18,028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9,310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52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41934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SV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15,000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76,107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69,904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92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90257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RB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1,200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7,580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2,531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33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350593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SL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15,000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25,765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20,612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80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35261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BV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1,350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9,162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3,828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42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17021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MA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800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6,952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5,909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85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03178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SZ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500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26,609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18,708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70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870424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PR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15,000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131,602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88,173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63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072666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SD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13,808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3,591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99732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SM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500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15,648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2,352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effectLst/>
                        </a:rPr>
                        <a:t>15  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51770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Total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50,350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331,261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224,919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68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60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de acesso a </a:t>
            </a:r>
            <a:r>
              <a:rPr lang="pt-PT" sz="1800" b="0" cap="smal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água potável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84408"/>
              </p:ext>
            </p:extLst>
          </p:nvPr>
        </p:nvGraphicFramePr>
        <p:xfrm>
          <a:off x="1232034" y="1498121"/>
          <a:ext cx="9808144" cy="4296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4283">
                  <a:extLst>
                    <a:ext uri="{9D8B030D-6E8A-4147-A177-3AD203B41FA5}">
                      <a16:colId xmlns:a16="http://schemas.microsoft.com/office/drawing/2014/main" val="4218645917"/>
                    </a:ext>
                  </a:extLst>
                </a:gridCol>
                <a:gridCol w="1189573">
                  <a:extLst>
                    <a:ext uri="{9D8B030D-6E8A-4147-A177-3AD203B41FA5}">
                      <a16:colId xmlns:a16="http://schemas.microsoft.com/office/drawing/2014/main" val="1796060296"/>
                    </a:ext>
                  </a:extLst>
                </a:gridCol>
                <a:gridCol w="1189573">
                  <a:extLst>
                    <a:ext uri="{9D8B030D-6E8A-4147-A177-3AD203B41FA5}">
                      <a16:colId xmlns:a16="http://schemas.microsoft.com/office/drawing/2014/main" val="4015806091"/>
                    </a:ext>
                  </a:extLst>
                </a:gridCol>
                <a:gridCol w="1189573">
                  <a:extLst>
                    <a:ext uri="{9D8B030D-6E8A-4147-A177-3AD203B41FA5}">
                      <a16:colId xmlns:a16="http://schemas.microsoft.com/office/drawing/2014/main" val="2922283376"/>
                    </a:ext>
                  </a:extLst>
                </a:gridCol>
                <a:gridCol w="2122571">
                  <a:extLst>
                    <a:ext uri="{9D8B030D-6E8A-4147-A177-3AD203B41FA5}">
                      <a16:colId xmlns:a16="http://schemas.microsoft.com/office/drawing/2014/main" val="2409582451"/>
                    </a:ext>
                  </a:extLst>
                </a:gridCol>
                <a:gridCol w="2122571">
                  <a:extLst>
                    <a:ext uri="{9D8B030D-6E8A-4147-A177-3AD203B41FA5}">
                      <a16:colId xmlns:a16="http://schemas.microsoft.com/office/drawing/2014/main" val="3854384621"/>
                    </a:ext>
                  </a:extLst>
                </a:gridCol>
              </a:tblGrid>
              <a:tr h="13700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 smtClean="0">
                          <a:effectLst/>
                        </a:rPr>
                        <a:t>Rede </a:t>
                      </a:r>
                      <a:r>
                        <a:rPr lang="pt-PT" sz="2400" b="1" u="none" strike="noStrike" dirty="0">
                          <a:effectLst/>
                        </a:rPr>
                        <a:t>pública de distribuição de água como a principal </a:t>
                      </a:r>
                      <a:r>
                        <a:rPr lang="pt-PT" sz="2400" b="1" u="none" strike="noStrike" dirty="0" smtClean="0">
                          <a:effectLst/>
                        </a:rPr>
                        <a:t>fonte de abastecimento (Fonte: INE,  IMC 2016 – 2019)</a:t>
                      </a:r>
                    </a:p>
                    <a:p>
                      <a:pPr algn="ctr" fontAlgn="ctr"/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789461"/>
                  </a:ext>
                </a:extLst>
              </a:tr>
              <a:tr h="447235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PT" sz="3200" b="1" u="none" strike="noStrike" dirty="0">
                          <a:effectLst/>
                        </a:rPr>
                        <a:t> </a:t>
                      </a:r>
                      <a:endParaRPr lang="pt-PT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IMC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IMC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IMC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IMC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Variação (%)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6140046"/>
                  </a:ext>
                </a:extLst>
              </a:tr>
              <a:tr h="4472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2016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2017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2018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2019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2016-2019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4950814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CABO VERDE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64,6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66,2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68,6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69,8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8,1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0220424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MEIO RESIDÊNCIA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6209255"/>
                  </a:ext>
                </a:extLst>
              </a:tr>
              <a:tr h="690077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Urbano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69,5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70,0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72,9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74,3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effectLst/>
                        </a:rPr>
                        <a:t>6,9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6984222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u="none" strike="noStrike">
                          <a:effectLst/>
                        </a:rPr>
                        <a:t>Rural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effectLst/>
                        </a:rPr>
                        <a:t>53,6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57,6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58,8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>
                          <a:effectLst/>
                        </a:rPr>
                        <a:t>59,5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effectLst/>
                        </a:rPr>
                        <a:t>11,0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381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4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Governança do </a:t>
            </a:r>
            <a:r>
              <a:rPr lang="pt-PT" sz="1800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sector</a:t>
            </a:r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15784"/>
              </p:ext>
            </p:extLst>
          </p:nvPr>
        </p:nvGraphicFramePr>
        <p:xfrm>
          <a:off x="553916" y="1095863"/>
          <a:ext cx="11043137" cy="46543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43153">
                  <a:extLst>
                    <a:ext uri="{9D8B030D-6E8A-4147-A177-3AD203B41FA5}">
                      <a16:colId xmlns:a16="http://schemas.microsoft.com/office/drawing/2014/main" val="1960431779"/>
                    </a:ext>
                  </a:extLst>
                </a:gridCol>
                <a:gridCol w="2394727">
                  <a:extLst>
                    <a:ext uri="{9D8B030D-6E8A-4147-A177-3AD203B41FA5}">
                      <a16:colId xmlns:a16="http://schemas.microsoft.com/office/drawing/2014/main" val="2962278707"/>
                    </a:ext>
                  </a:extLst>
                </a:gridCol>
                <a:gridCol w="3105257">
                  <a:extLst>
                    <a:ext uri="{9D8B030D-6E8A-4147-A177-3AD203B41FA5}">
                      <a16:colId xmlns:a16="http://schemas.microsoft.com/office/drawing/2014/main" val="3315840297"/>
                    </a:ext>
                  </a:extLst>
                </a:gridCol>
              </a:tblGrid>
              <a:tr h="57221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Legislação produzida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Instituições do sector criadas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Ferramentas de Gestão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111777"/>
                  </a:ext>
                </a:extLst>
              </a:tr>
              <a:tr h="4082087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Decreto Regulamentar da Qualidade Água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Consumo Humano;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Manual Prevenção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 a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Gestão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Conflitos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Água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;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Plano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Controlo da Qualidade de Água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;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Guia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Limpeza e Higienização de Reservatórios e Autotanques; Normativas para o uso de água em situações de escassez;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Decreto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Regulamentar sobre a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Recolha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 o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Tratamento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</a:t>
                      </a: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Águas Residuais;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Programa de Controlo da Qualidade de Água Residual;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Programa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Controlo Operacional da Qualidade da Água Residual;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Águas de Santiago (</a:t>
                      </a:r>
                      <a:r>
                        <a:rPr lang="pt-PT" sz="1800" u="none" strike="noStrike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AdS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);            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Fundo Rotativo de Água e Saneamento (FASA);      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Água de Rega (</a:t>
                      </a:r>
                      <a:r>
                        <a:rPr lang="pt-PT" sz="1800" u="none" strike="noStrike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AdR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SNIRH – Sistema de Informação Nacional sobre Recursos Hídricos; </a:t>
                      </a:r>
                      <a:endParaRPr lang="pt-PT" sz="1800" u="none" strike="noStrike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SIRAS </a:t>
                      </a:r>
                      <a: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 Sistema de Informação Regulatório de Agua e Saneamento; </a:t>
                      </a:r>
                      <a:br>
                        <a:rPr lang="pt-PT" sz="1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350" marR="7350" marT="735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7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9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25" y="862373"/>
            <a:ext cx="6039483" cy="5576332"/>
          </a:xfrm>
          <a:prstGeom prst="rect">
            <a:avLst/>
          </a:prstGeom>
        </p:spPr>
      </p:pic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PT" sz="1800" dirty="0"/>
              <a:t>Empresarialização do sector de água e saneamento</a:t>
            </a: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4" y="1173314"/>
            <a:ext cx="5334000" cy="3714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26889" y="1615114"/>
            <a:ext cx="46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AGUABRAVA ( Região de Fogo e Brava)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AdS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- Águas de Santiago ( Municípios)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9" y="2331770"/>
            <a:ext cx="5305425" cy="3143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26889" y="2828308"/>
            <a:ext cx="567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APP (Águas de Ponta Preta)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ELECTRA ( Electricidade e Água de CV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AEB- Água e Energia da Boavista (GOV+ SDTIMB +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rupo Espanhol)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AEM -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Água e Energia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do Maio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Boavista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(CMS+ SDTIMB)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66" y="4279434"/>
            <a:ext cx="5172075" cy="63817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26888" y="5000431"/>
            <a:ext cx="567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Ilhas de Santo Antão e de São Nicolau </a:t>
            </a:r>
            <a:b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( Em processo de criação das empresas)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cap="all" dirty="0" smtClean="0">
                <a:latin typeface="Calibri Light" panose="020F0302020204030204"/>
              </a:rPr>
              <a:t>Financiamento mobilizados para </a:t>
            </a:r>
            <a:r>
              <a:rPr lang="pt-PT" b="0" cap="small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projetos</a:t>
            </a:r>
            <a:r>
              <a:rPr lang="pt-PT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estruturantes </a:t>
            </a:r>
            <a:endParaRPr lang="pt-PT" cap="al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49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Projetos</a:t>
            </a: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estruturantes em curso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86612" y="798489"/>
          <a:ext cx="11823680" cy="55606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16424">
                  <a:extLst>
                    <a:ext uri="{9D8B030D-6E8A-4147-A177-3AD203B41FA5}">
                      <a16:colId xmlns:a16="http://schemas.microsoft.com/office/drawing/2014/main" val="1445493736"/>
                    </a:ext>
                  </a:extLst>
                </a:gridCol>
                <a:gridCol w="7426661">
                  <a:extLst>
                    <a:ext uri="{9D8B030D-6E8A-4147-A177-3AD203B41FA5}">
                      <a16:colId xmlns:a16="http://schemas.microsoft.com/office/drawing/2014/main" val="1555549305"/>
                    </a:ext>
                  </a:extLst>
                </a:gridCol>
                <a:gridCol w="1380595">
                  <a:extLst>
                    <a:ext uri="{9D8B030D-6E8A-4147-A177-3AD203B41FA5}">
                      <a16:colId xmlns:a16="http://schemas.microsoft.com/office/drawing/2014/main" val="880271746"/>
                    </a:ext>
                  </a:extLst>
                </a:gridCol>
              </a:tblGrid>
              <a:tr h="345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PT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Projeto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PT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Descrição sucinta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PT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Parceiro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269141"/>
                  </a:ext>
                </a:extLst>
              </a:tr>
              <a:tr h="604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CVE/082-Luxdev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(2016-2020)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financiado pela LuxDev, no quadro do novo PIC, no montante de: </a:t>
                      </a:r>
                      <a:r>
                        <a:rPr lang="pt-PT" sz="1400" u="none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13.500.000 EUR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pt-PT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Luxemburgo</a:t>
                      </a:r>
                      <a:endParaRPr lang="pt-PT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604685"/>
                  </a:ext>
                </a:extLst>
              </a:tr>
              <a:tr h="863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pt-PT" sz="1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Água e esgoto nos bairros periféricos da Praia (…2022)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u="none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32,0 milhões de USD.</a:t>
                      </a:r>
                      <a:r>
                        <a:rPr lang="pt-PT" sz="1400" u="none" kern="12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Extensão de Redes de Abastecimento e Drenagem de Águas Residuais 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BADEA/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F.Kuwait</a:t>
                      </a:r>
                      <a:endParaRPr kumimoji="0" lang="pt-PT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l"/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354146"/>
                  </a:ext>
                </a:extLst>
              </a:tr>
              <a:tr h="1075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Abastecimento e Saneamento de Águas Residuais em Santo Antão (…2022)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u="none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12,0 milhões de USD. </a:t>
                      </a:r>
                      <a:r>
                        <a:rPr lang="pt-PT" sz="1400" u="none" kern="12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Construção e densificação de Redes de Abastecimento e Drenagem de Águas Residuais</a:t>
                      </a:r>
                      <a:endParaRPr lang="pt-P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BADEA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365926"/>
                  </a:ext>
                </a:extLst>
              </a:tr>
              <a:tr h="863403">
                <a:tc>
                  <a:txBody>
                    <a:bodyPr/>
                    <a:lstStyle/>
                    <a:p>
                      <a:pPr algn="l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Projeto de Mobilização de Água para a Agricultura (PMAA)…2023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35,0 milhões de USD - Reabilitação de ETARES e dessalinização de água salobra para agricultura.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Hungria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241125"/>
                  </a:ext>
                </a:extLst>
              </a:tr>
              <a:tr h="863403">
                <a:tc>
                  <a:txBody>
                    <a:bodyPr/>
                    <a:lstStyle/>
                    <a:p>
                      <a:pPr algn="l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Projeto de Abastecimento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de Água na ilha de Santiago (…2023)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150,0 milhões de USD – Produção de 35.000 m</a:t>
                      </a:r>
                      <a:r>
                        <a:rPr lang="pt-PT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/d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Japão (JICA)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08520"/>
                  </a:ext>
                </a:extLst>
              </a:tr>
              <a:tr h="863403">
                <a:tc>
                  <a:txBody>
                    <a:bodyPr/>
                    <a:lstStyle/>
                    <a:p>
                      <a:pPr algn="l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Aquisição e Instalação de dessalinizadoras para produção de distribuição água potável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5.7 milhões de Euros 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Empréstimo Caixa Económica de Cabo Verde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4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120" y="2311914"/>
            <a:ext cx="12093880" cy="613804"/>
          </a:xfrm>
        </p:spPr>
        <p:txBody>
          <a:bodyPr/>
          <a:lstStyle/>
          <a:p>
            <a:r>
              <a:rPr lang="pt-PT" cap="all" dirty="0" smtClean="0">
                <a:latin typeface="Calibri Light" panose="020F0302020204030204"/>
              </a:rPr>
              <a:t>Desafios e Vulnerabilidades DO SETOR de ÁGUA e SANEAMENTO</a:t>
            </a:r>
            <a:endParaRPr lang="pt-PT" cap="all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73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83503" y="3784811"/>
            <a:ext cx="19188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45% abastecimento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50% uso agrícola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5% uso </a:t>
            </a:r>
            <a:r>
              <a:rPr lang="pt-PT" sz="1400" b="1" dirty="0" smtClean="0">
                <a:solidFill>
                  <a:sysClr val="window" lastClr="FFFFFF"/>
                </a:solidFill>
              </a:rPr>
              <a:t>industrial</a:t>
            </a:r>
            <a:endParaRPr lang="pt-PT" sz="14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Marcador de Posição do Texto 1"/>
          <p:cNvSpPr>
            <a:spLocks noGrp="1"/>
          </p:cNvSpPr>
          <p:nvPr>
            <p:ph type="body" sz="quarter" idx="15"/>
          </p:nvPr>
        </p:nvSpPr>
        <p:spPr>
          <a:xfrm>
            <a:off x="246186" y="1283677"/>
            <a:ext cx="11468098" cy="4590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Implementação do PLENAS: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Levar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água a todas as pessoas, independentemente do local onde vivam; 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Assumir o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consumo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 doméstico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mínimo de 40 l/</a:t>
            </a:r>
            <a:r>
              <a:rPr lang="pt-P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hab</a:t>
            </a:r>
            <a:r>
              <a:rPr lang="pt-PT" b="1">
                <a:latin typeface="Cambria Math" panose="02040503050406030204" pitchFamily="18" charset="0"/>
                <a:ea typeface="Cambria Math" panose="02040503050406030204" pitchFamily="18" charset="0"/>
              </a:rPr>
              <a:t>/dia </a:t>
            </a:r>
            <a:r>
              <a:rPr lang="pt-PT" smtClean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desencorajar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consumos domésticos superiores a 90 l/</a:t>
            </a:r>
            <a:r>
              <a:rPr lang="pt-P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hab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/dia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   </a:t>
            </a: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Garantir o acesso físico e assumir que o esforço financeiro para a consecução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 consumo mínimo não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ultrapasse os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5 % dos rendimentos </a:t>
            </a:r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familiares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83503" y="3784811"/>
            <a:ext cx="19188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45% abastecimento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50% uso agrícola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5% uso </a:t>
            </a:r>
            <a:r>
              <a:rPr lang="pt-PT" sz="1400" b="1" dirty="0" smtClean="0">
                <a:solidFill>
                  <a:sysClr val="window" lastClr="FFFFFF"/>
                </a:solidFill>
              </a:rPr>
              <a:t>industrial</a:t>
            </a:r>
            <a:endParaRPr lang="pt-PT" sz="14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Marcador de Posição do Texto 1"/>
          <p:cNvSpPr>
            <a:spLocks noGrp="1"/>
          </p:cNvSpPr>
          <p:nvPr>
            <p:ph type="body" sz="quarter" idx="15"/>
          </p:nvPr>
        </p:nvSpPr>
        <p:spPr>
          <a:xfrm>
            <a:off x="246186" y="1283677"/>
            <a:ext cx="11468098" cy="4590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Impacto do COVID: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Trade-off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Investimentos Públicos no sector de águas versus investimentos pós </a:t>
            </a:r>
            <a:r>
              <a:rPr lang="pt-PT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Covid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Cumprimento das metas de desenvolvimento sustentável e do PEDS;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 contexto de restrições, manter os ganhos alcançados atá agora no sector;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Pressão acrescida sobre os R.H ( custos de Investimentos per capita mais elevados)</a:t>
            </a:r>
          </a:p>
        </p:txBody>
      </p:sp>
    </p:spTree>
    <p:extLst>
      <p:ext uri="{BB962C8B-B14F-4D97-AF65-F5344CB8AC3E}">
        <p14:creationId xmlns:p14="http://schemas.microsoft.com/office/powerpoint/2010/main" val="40186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Vulnerabilidades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83503" y="3784811"/>
            <a:ext cx="19188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45% abastecimento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50% uso agrícola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5% uso </a:t>
            </a:r>
            <a:r>
              <a:rPr lang="pt-PT" sz="1400" b="1" dirty="0" smtClean="0">
                <a:solidFill>
                  <a:sysClr val="window" lastClr="FFFFFF"/>
                </a:solidFill>
              </a:rPr>
              <a:t>industrial</a:t>
            </a:r>
            <a:endParaRPr lang="pt-PT" sz="14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186612" y="842426"/>
            <a:ext cx="12005388" cy="347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Acentuação das crises e riscos ligados água 	</a:t>
            </a:r>
          </a:p>
          <a:p>
            <a:pPr lvl="0"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Nível de acesso a rede de esgoto muito baixo;</a:t>
            </a:r>
          </a:p>
          <a:p>
            <a:pPr lvl="0"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Nível de perda físicas e comerciais elevado;</a:t>
            </a:r>
            <a:endParaRPr lang="pt-PT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PT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TARIFAS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 As tarifas de água elevada o que constitui </a:t>
            </a: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factor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limitativo </a:t>
            </a: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ao acesso; </a:t>
            </a:r>
          </a:p>
          <a:p>
            <a:pPr lvl="0"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Quadro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regulamentar;</a:t>
            </a:r>
            <a:endParaRPr lang="pt-PT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Informação, Educação e Comunicação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Baixa  </a:t>
            </a: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capacidade de mobilização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 </a:t>
            </a: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recursos financeiros internos para o acesso à gestão dos recursos em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água;</a:t>
            </a:r>
          </a:p>
          <a:p>
            <a:pPr lvl="0"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Baixa capacitação de técnicos ligados ao sector;</a:t>
            </a:r>
          </a:p>
          <a:p>
            <a:pPr lvl="0"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Baixa a eficiência enérgica (produção de agua e distribuição) recorrendo a energias renováveis para baixar a tarifa de agua para o consumo humano para a economia no geral e para a agricultura em particular </a:t>
            </a:r>
            <a:endParaRPr lang="pt-PT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92637"/>
            <a:ext cx="12093880" cy="61380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Impactos </a:t>
            </a:r>
            <a:r>
              <a:rPr lang="pt-PT" b="0" cap="smal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mudanças climáticas no sector dos </a:t>
            </a:r>
            <a:r>
              <a:rPr lang="pt-PT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Recursos hídricos (águas subterrâneas) </a:t>
            </a:r>
            <a:endParaRPr lang="pt-PT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548"/>
            <a:ext cx="2022351" cy="1516764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5110605" y="5323567"/>
            <a:ext cx="2250294" cy="1396647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51" y="5309665"/>
            <a:ext cx="2409519" cy="1396647"/>
          </a:xfrm>
          <a:prstGeom prst="rect">
            <a:avLst/>
          </a:prstGeom>
        </p:spPr>
      </p:pic>
      <p:pic>
        <p:nvPicPr>
          <p:cNvPr id="12" name="Imagem 11" descr="Uma imagem com texto, símbolo&#10;&#10;Descrição gerada com confiança muito alta">
            <a:extLst>
              <a:ext uri="{FF2B5EF4-FFF2-40B4-BE49-F238E27FC236}">
                <a16:creationId xmlns:a16="http://schemas.microsoft.com/office/drawing/2014/main" id="{543496FC-4111-47FF-AD0B-BF26BD540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34" y="5135086"/>
            <a:ext cx="2024380" cy="15652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9" y="5389685"/>
            <a:ext cx="2367925" cy="13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cap="all" dirty="0" smtClean="0">
                <a:latin typeface="Calibri Light" panose="020F0302020204030204"/>
              </a:rPr>
              <a:t>estratégicas  de MITIGAÇÃO NO SETOR de ÁGUA e SANEAMENTO</a:t>
            </a:r>
            <a:endParaRPr lang="pt-PT" cap="al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8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Estratégicas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83503" y="3784811"/>
            <a:ext cx="19188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45% abastecimento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50% uso agrícola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5% uso </a:t>
            </a:r>
            <a:r>
              <a:rPr lang="pt-PT" sz="1400" b="1" dirty="0" smtClean="0">
                <a:solidFill>
                  <a:sysClr val="window" lastClr="FFFFFF"/>
                </a:solidFill>
              </a:rPr>
              <a:t>industrial</a:t>
            </a:r>
            <a:endParaRPr lang="pt-PT" sz="14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186612" y="842426"/>
            <a:ext cx="11867642" cy="5593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Melhoria da </a:t>
            </a:r>
            <a:r>
              <a:rPr lang="pt-PT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Governância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no sector;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Criação do Fundo Rotativo de Água e Saneamento- FASA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Densificação e massificação de redes de distribuição e água e drenagem de águas residuais;</a:t>
            </a:r>
          </a:p>
          <a:p>
            <a:pPr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Densificação e massificação de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ligações domiciliárias de </a:t>
            </a: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água e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esgoto;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Diversificação de fontes de mobilização de água: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Dessalinização de Água Salobra para rega;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Dessalinização do Água do Mar para o consumo e para a ecomimia;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Residual tratada;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Combate aos furtos e fraudes no uso de água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Optimização entre os usos múltiplos (maior beneficio marginal social);</a:t>
            </a:r>
          </a:p>
        </p:txBody>
      </p:sp>
    </p:spTree>
    <p:extLst>
      <p:ext uri="{BB962C8B-B14F-4D97-AF65-F5344CB8AC3E}">
        <p14:creationId xmlns:p14="http://schemas.microsoft.com/office/powerpoint/2010/main" val="34039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Estratégicas (continuação)</a:t>
            </a:r>
            <a:endParaRPr lang="pt-PT" sz="1800" b="0" cap="smal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Verde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83503" y="3784811"/>
            <a:ext cx="19188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45% abastecimento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50% uso agrícola</a:t>
            </a:r>
          </a:p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t-PT" sz="1400" b="1" dirty="0">
                <a:solidFill>
                  <a:sysClr val="window" lastClr="FFFFFF"/>
                </a:solidFill>
              </a:rPr>
              <a:t>5% uso </a:t>
            </a:r>
            <a:r>
              <a:rPr lang="pt-PT" sz="1400" b="1" dirty="0" smtClean="0">
                <a:solidFill>
                  <a:sysClr val="window" lastClr="FFFFFF"/>
                </a:solidFill>
              </a:rPr>
              <a:t>industrial</a:t>
            </a:r>
            <a:endParaRPr lang="pt-PT" sz="14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110412" y="764929"/>
            <a:ext cx="11867642" cy="5593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Aposta na: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Eficiência energética;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Prevenção e Gestão de Conflitos;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Parcerias Públicas Privadas ( Concepção, execução e exploração de sistemas hídricos);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Iniciativa privada:</a:t>
            </a:r>
          </a:p>
          <a:p>
            <a:pPr lvl="2"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Gestão de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cobranças;</a:t>
            </a:r>
          </a:p>
          <a:p>
            <a:pPr lvl="2"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Gestão da 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facturação;</a:t>
            </a:r>
          </a:p>
          <a:p>
            <a:pPr lvl="2">
              <a:lnSpc>
                <a:spcPct val="150000"/>
              </a:lnSpc>
            </a:pPr>
            <a:r>
              <a:rPr lang="pt-P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controlo e redução de perdas de comerciais 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Melhoria na qualidade do serviço prestado pelas operadoras ( principalmente na qualidade de água tratada) para a redução dos custos das externalidades provocadas pelas doenças de origem hídrica;</a:t>
            </a:r>
          </a:p>
          <a:p>
            <a:pPr>
              <a:lnSpc>
                <a:spcPct val="150000"/>
              </a:lnSpc>
            </a:pPr>
            <a:r>
              <a:rPr lang="pt-PT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Empresalização</a:t>
            </a:r>
            <a:r>
              <a:rPr lang="pt-PT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de gestão de água (consumo humano e rega )</a:t>
            </a:r>
            <a:endParaRPr lang="pt-PT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15"/>
          <p:cNvSpPr>
            <a:spLocks noGrp="1"/>
          </p:cNvSpPr>
          <p:nvPr>
            <p:ph type="body" sz="quarter" idx="12"/>
          </p:nvPr>
        </p:nvSpPr>
        <p:spPr>
          <a:xfrm>
            <a:off x="0" y="6594986"/>
            <a:ext cx="7319088" cy="263014"/>
          </a:xfrm>
        </p:spPr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</a:t>
            </a:r>
            <a:r>
              <a:rPr lang="pt-PT" dirty="0" smtClean="0"/>
              <a:t>Hídricos</a:t>
            </a:r>
            <a:endParaRPr lang="pt-PT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29640" y="4058537"/>
            <a:ext cx="4526839" cy="62257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07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Impactes das mudanças climáticas no sector dos RH </a:t>
            </a:r>
            <a:endParaRPr lang="pt-PT" cap="small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10412" y="1587928"/>
            <a:ext cx="64310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Os últimos anos foram caracterizados por:</a:t>
            </a:r>
          </a:p>
          <a:p>
            <a:pPr algn="just"/>
            <a:endParaRPr lang="pt-P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precipitação reduzida, muito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variáveis e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irregulares no espaço e no tempo;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redução crescente do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número de dias de ocorrências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pluviosas;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maiores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frequências de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chuvas violentas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e devastadoras para as culturas e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infra-estruturas (Ex. Furação Fred -2015). 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secas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persistentes com fortes impactos na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economia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sociedade e ambiente. (</a:t>
            </a:r>
            <a:r>
              <a:rPr lang="pt-P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 foi o terceiro ano consecutivo de escassez de chuva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857250" lvl="1" indent="-400050" algn="just">
              <a:buFont typeface="+mj-lt"/>
              <a:buAutoNum type="romanLcPeriod"/>
            </a:pP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0412" y="1155230"/>
            <a:ext cx="1036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 Cabo 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Verde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predomina o tipo de </a:t>
            </a:r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clima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subtropical árido a semiárido</a:t>
            </a:r>
            <a:r>
              <a:rPr lang="pt-PT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17" name="Seta para a direita 16"/>
          <p:cNvSpPr/>
          <p:nvPr/>
        </p:nvSpPr>
        <p:spPr>
          <a:xfrm rot="19963851">
            <a:off x="6778687" y="2801668"/>
            <a:ext cx="1422224" cy="536331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8298982" y="2235196"/>
            <a:ext cx="3711309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Reservas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hídricas </a:t>
            </a:r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estão no limite e mal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chegam para atender as necessidades </a:t>
            </a:r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crescentes dos múltiplos usos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386298" y="4783699"/>
            <a:ext cx="2483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Stress Hídrico;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Escassez hídrica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Crise Hídrica</a:t>
            </a:r>
          </a:p>
        </p:txBody>
      </p:sp>
      <p:sp>
        <p:nvSpPr>
          <p:cNvPr id="22" name="Seta para a direita 21"/>
          <p:cNvSpPr/>
          <p:nvPr/>
        </p:nvSpPr>
        <p:spPr>
          <a:xfrm rot="5400000">
            <a:off x="9641275" y="3820771"/>
            <a:ext cx="1198649" cy="585167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21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Impactos das mudanças climáticas 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r>
              <a:rPr lang="pt-PT" dirty="0"/>
              <a:t>Impactes das mudanças climáticas no sector dos RH </a:t>
            </a:r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489" y="2503235"/>
            <a:ext cx="7182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furos, poços e nascentes </a:t>
            </a: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os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seus caudais </a:t>
            </a: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reduzidos, a níveis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baixos de sempre</a:t>
            </a: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 smtClean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Alguns furos apresentam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níveis de condutividade </a:t>
            </a: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eléctrica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(salinidade) muito elevada imprópria para o cultivo de um número significativo de culturas </a:t>
            </a: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agrícolas;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 smtClean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Outros furos completamente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exauridos, atingindo neste momento, níveis recarga tão baixos que tornam a sua exploração praticamente inviável, seja do ponto de vista </a:t>
            </a:r>
            <a:r>
              <a:rPr lang="pt-PT" u="sng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económico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u="sng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pt-PT" u="sng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ambiental</a:t>
            </a:r>
            <a:endParaRPr lang="pt-PT" u="sng" dirty="0"/>
          </a:p>
        </p:txBody>
      </p:sp>
      <p:cxnSp>
        <p:nvCxnSpPr>
          <p:cNvPr id="3" name="Conexão reta 2"/>
          <p:cNvCxnSpPr/>
          <p:nvPr/>
        </p:nvCxnSpPr>
        <p:spPr>
          <a:xfrm>
            <a:off x="4463567" y="2568801"/>
            <a:ext cx="0" cy="300819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38880" y="2230226"/>
            <a:ext cx="3459755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Recarga </a:t>
            </a:r>
            <a:r>
              <a:rPr lang="pt-PT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lençóis freáticos </a:t>
            </a:r>
            <a:r>
              <a:rPr lang="pt-PT" b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abaixo </a:t>
            </a:r>
            <a:r>
              <a:rPr lang="pt-PT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valores das últimas décadas</a:t>
            </a:r>
            <a:endParaRPr lang="pt-PT" b="1" dirty="0"/>
          </a:p>
        </p:txBody>
      </p:sp>
      <p:sp>
        <p:nvSpPr>
          <p:cNvPr id="16" name="Retângulo 15"/>
          <p:cNvSpPr/>
          <p:nvPr/>
        </p:nvSpPr>
        <p:spPr>
          <a:xfrm>
            <a:off x="238879" y="1006016"/>
            <a:ext cx="3459756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PT" b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erceiro </a:t>
            </a:r>
            <a:r>
              <a:rPr lang="pt-PT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 </a:t>
            </a:r>
            <a:r>
              <a:rPr lang="pt-PT" b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consecutivo de escassez extrema de chuva</a:t>
            </a:r>
            <a:endParaRPr lang="pt-PT" b="1" dirty="0"/>
          </a:p>
        </p:txBody>
      </p:sp>
      <p:cxnSp>
        <p:nvCxnSpPr>
          <p:cNvPr id="18" name="Conexão reta unidirecional 17"/>
          <p:cNvCxnSpPr>
            <a:stCxn id="16" idx="2"/>
          </p:cNvCxnSpPr>
          <p:nvPr/>
        </p:nvCxnSpPr>
        <p:spPr>
          <a:xfrm>
            <a:off x="1968757" y="1652347"/>
            <a:ext cx="0" cy="59018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em ângulos retos 19"/>
          <p:cNvCxnSpPr/>
          <p:nvPr/>
        </p:nvCxnSpPr>
        <p:spPr>
          <a:xfrm rot="16200000" flipH="1">
            <a:off x="2729783" y="2497804"/>
            <a:ext cx="1006493" cy="2494806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132173" y="1562307"/>
            <a:ext cx="599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2020 Declaração </a:t>
            </a:r>
            <a:r>
              <a:rPr lang="pt-PT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Emergência</a:t>
            </a:r>
            <a:r>
              <a:rPr lang="pt-P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Hídrica </a:t>
            </a:r>
            <a:r>
              <a:rPr lang="pt-PT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nível nacional</a:t>
            </a:r>
            <a:endParaRPr lang="pt-PT" dirty="0">
              <a:solidFill>
                <a:srgbClr val="FF0000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6673362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de Produção E USO de Água Subterrânea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39113"/>
              </p:ext>
            </p:extLst>
          </p:nvPr>
        </p:nvGraphicFramePr>
        <p:xfrm>
          <a:off x="360972" y="1359266"/>
          <a:ext cx="5538666" cy="17971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79635">
                  <a:extLst>
                    <a:ext uri="{9D8B030D-6E8A-4147-A177-3AD203B41FA5}">
                      <a16:colId xmlns:a16="http://schemas.microsoft.com/office/drawing/2014/main" val="4027875543"/>
                    </a:ext>
                  </a:extLst>
                </a:gridCol>
                <a:gridCol w="1608000">
                  <a:extLst>
                    <a:ext uri="{9D8B030D-6E8A-4147-A177-3AD203B41FA5}">
                      <a16:colId xmlns:a16="http://schemas.microsoft.com/office/drawing/2014/main" val="2296072866"/>
                    </a:ext>
                  </a:extLst>
                </a:gridCol>
                <a:gridCol w="1656727">
                  <a:extLst>
                    <a:ext uri="{9D8B030D-6E8A-4147-A177-3AD203B41FA5}">
                      <a16:colId xmlns:a16="http://schemas.microsoft.com/office/drawing/2014/main" val="223305439"/>
                    </a:ext>
                  </a:extLst>
                </a:gridCol>
                <a:gridCol w="1494304">
                  <a:extLst>
                    <a:ext uri="{9D8B030D-6E8A-4147-A177-3AD203B41FA5}">
                      <a16:colId xmlns:a16="http://schemas.microsoft.com/office/drawing/2014/main" val="2455711922"/>
                    </a:ext>
                  </a:extLst>
                </a:gridCol>
              </a:tblGrid>
              <a:tr h="5161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</a:rPr>
                        <a:t>Anos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</a:rPr>
                        <a:t>Abastecimento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</a:rPr>
                        <a:t>Agricultura e pecuária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</a:rPr>
                        <a:t>Industria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23753"/>
                  </a:ext>
                </a:extLst>
              </a:tr>
              <a:tr h="25416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2016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3,852,636.11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4,103,214.27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337,966.00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092462"/>
                  </a:ext>
                </a:extLst>
              </a:tr>
              <a:tr h="25416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2017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4,154,457.01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4,533,697.05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318,090.00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19155"/>
                  </a:ext>
                </a:extLst>
              </a:tr>
              <a:tr h="25416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2018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4,189,594.15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4,576,844.18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341,893.50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694995"/>
                  </a:ext>
                </a:extLst>
              </a:tr>
              <a:tr h="25416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2019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4,612,748.70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4,952,398.40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312,107.00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4537"/>
                  </a:ext>
                </a:extLst>
              </a:tr>
              <a:tr h="26436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 smtClean="0">
                          <a:effectLst/>
                        </a:rPr>
                        <a:t>Média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>
                          <a:effectLst/>
                        </a:rPr>
                        <a:t>4,202,358.99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>
                          <a:effectLst/>
                        </a:rPr>
                        <a:t>4,541,538.48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>
                          <a:effectLst/>
                        </a:rPr>
                        <a:t>327,514.13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163092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91647"/>
              </p:ext>
            </p:extLst>
          </p:nvPr>
        </p:nvGraphicFramePr>
        <p:xfrm>
          <a:off x="7130562" y="3848637"/>
          <a:ext cx="4668715" cy="259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97022" y="3801143"/>
            <a:ext cx="5875203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Entre 2016 e 2019: um aumento no volume de água mobilizada e disponibilizada para usos múltiplos: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19% para o abastecimento;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21 % para a agricultura e pecuária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endParaRPr lang="pt-P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endParaRPr lang="pt-P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35066"/>
              </p:ext>
            </p:extLst>
          </p:nvPr>
        </p:nvGraphicFramePr>
        <p:xfrm>
          <a:off x="7130562" y="8862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294298" y="3192958"/>
            <a:ext cx="182977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pt-PT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Valores em m</a:t>
            </a:r>
            <a:r>
              <a:rPr lang="pt-PT" sz="1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PT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/ano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endParaRPr lang="pt-PT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0" y="309464"/>
            <a:ext cx="5987561" cy="49063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cap="sm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Impactes das mudanças climáticas </a:t>
            </a:r>
            <a:endParaRPr lang="pt-PT" cap="small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0"/>
          </p:nvPr>
        </p:nvSpPr>
        <p:spPr>
          <a:xfrm>
            <a:off x="11248" y="0"/>
            <a:ext cx="7234096" cy="230334"/>
          </a:xfrm>
        </p:spPr>
        <p:txBody>
          <a:bodyPr/>
          <a:lstStyle/>
          <a:p>
            <a:r>
              <a:rPr lang="pt-PT" dirty="0"/>
              <a:t>Impactes das mudanças climáticas no sector dos RH </a:t>
            </a:r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0412" y="854990"/>
            <a:ext cx="486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Ilha de Santiago </a:t>
            </a: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situação mais crítica</a:t>
            </a: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87561" y="823330"/>
            <a:ext cx="219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Escassez Hídrica</a:t>
            </a:r>
            <a:endParaRPr lang="pt-PT" dirty="0">
              <a:solidFill>
                <a:srgbClr val="FF0000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752421"/>
            <a:ext cx="50555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Devido à falta de precipitação,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não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ocorreu a recuperação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esperada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dos volumes de água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nas barragens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(Poilão, Faveta, Saquinho, Canto Cagarra, Figueira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Gorda, Flamengos e Principal);</a:t>
            </a:r>
          </a:p>
          <a:p>
            <a:pPr algn="just">
              <a:spcAft>
                <a:spcPts val="600"/>
              </a:spcAft>
              <a:tabLst>
                <a:tab pos="4951095" algn="l"/>
              </a:tabLst>
            </a:pPr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caudais afluentes aos principais aquíferos que alimentam os furos, poços e nascentes estão em seus menores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mínimos;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172700" y="2708458"/>
            <a:ext cx="2019299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 pressão sobre os Recursos Hídricos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endParaRPr lang="pt-PT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Adição 7"/>
          <p:cNvSpPr/>
          <p:nvPr/>
        </p:nvSpPr>
        <p:spPr>
          <a:xfrm>
            <a:off x="4868007" y="2744959"/>
            <a:ext cx="1019908" cy="967154"/>
          </a:xfrm>
          <a:prstGeom prst="mathPlus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/>
          <p:cNvSpPr/>
          <p:nvPr/>
        </p:nvSpPr>
        <p:spPr>
          <a:xfrm>
            <a:off x="202224" y="5062676"/>
            <a:ext cx="9522068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 nível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 </a:t>
            </a:r>
            <a:r>
              <a:rPr lang="pt-BR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disponibilidade hídrica subterrânea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estimado para ilha de Santiago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 de apenas </a:t>
            </a:r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49 l/Pessoa/dia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(Estudos realizados pela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ANAS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em 2019).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Este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volume corresponde a </a:t>
            </a:r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2/5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do valor indicativo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que é recomendado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pelas Nações Unidas (500 m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/hab/ano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4334608" y="1039656"/>
            <a:ext cx="134522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gual 21"/>
          <p:cNvSpPr/>
          <p:nvPr/>
        </p:nvSpPr>
        <p:spPr>
          <a:xfrm>
            <a:off x="9161582" y="2752749"/>
            <a:ext cx="1028700" cy="738554"/>
          </a:xfrm>
          <a:prstGeom prst="mathEqual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987560" y="2396365"/>
            <a:ext cx="3270738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 ilha agrícola;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 produção económica;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 população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951095" algn="l"/>
              </a:tabLst>
            </a:pPr>
            <a:r>
              <a:rPr lang="pt-P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Maior consumo per capita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951095" algn="l"/>
              </a:tabLst>
            </a:pPr>
            <a:endParaRPr lang="pt-P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77" y="4830582"/>
            <a:ext cx="1221480" cy="15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92637"/>
            <a:ext cx="12093880" cy="61380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do acesso à Água </a:t>
            </a:r>
            <a:r>
              <a:rPr lang="pt-PT" b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pt-PT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Saneamento</a:t>
            </a:r>
            <a:endParaRPr lang="pt-PT" b="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8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</a:t>
            </a:r>
            <a:r>
              <a:rPr lang="pt-PT" sz="1800" b="0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setor</a:t>
            </a:r>
            <a:r>
              <a:rPr lang="pt-PT" sz="1800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Água e Saneamento</a:t>
            </a:r>
            <a:endParaRPr lang="pt-PT" sz="1800" b="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83179" y="1585970"/>
            <a:ext cx="143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Água </a:t>
            </a:r>
            <a:r>
              <a:rPr lang="pt-PT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Potável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36859"/>
              </p:ext>
            </p:extLst>
          </p:nvPr>
        </p:nvGraphicFramePr>
        <p:xfrm>
          <a:off x="366437" y="2233060"/>
          <a:ext cx="10587112" cy="34362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46778">
                  <a:extLst>
                    <a:ext uri="{9D8B030D-6E8A-4147-A177-3AD203B41FA5}">
                      <a16:colId xmlns:a16="http://schemas.microsoft.com/office/drawing/2014/main" val="1715917514"/>
                    </a:ext>
                  </a:extLst>
                </a:gridCol>
                <a:gridCol w="2646778">
                  <a:extLst>
                    <a:ext uri="{9D8B030D-6E8A-4147-A177-3AD203B41FA5}">
                      <a16:colId xmlns:a16="http://schemas.microsoft.com/office/drawing/2014/main" val="2084315873"/>
                    </a:ext>
                  </a:extLst>
                </a:gridCol>
                <a:gridCol w="2646778">
                  <a:extLst>
                    <a:ext uri="{9D8B030D-6E8A-4147-A177-3AD203B41FA5}">
                      <a16:colId xmlns:a16="http://schemas.microsoft.com/office/drawing/2014/main" val="4146218197"/>
                    </a:ext>
                  </a:extLst>
                </a:gridCol>
                <a:gridCol w="2646778">
                  <a:extLst>
                    <a:ext uri="{9D8B030D-6E8A-4147-A177-3AD203B41FA5}">
                      <a16:colId xmlns:a16="http://schemas.microsoft.com/office/drawing/2014/main" val="2779615387"/>
                    </a:ext>
                  </a:extLst>
                </a:gridCol>
              </a:tblGrid>
              <a:tr h="3002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2016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2017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45605"/>
                  </a:ext>
                </a:extLst>
              </a:tr>
              <a:tr h="300292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Tubagem de rede instalada (</a:t>
                      </a:r>
                      <a:r>
                        <a:rPr lang="pt-PT" sz="1400" b="1" u="none" strike="noStrike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Kml</a:t>
                      </a: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499518"/>
                  </a:ext>
                </a:extLst>
              </a:tr>
              <a:tr h="5619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504.76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1362.1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4464.3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998.22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100883"/>
                  </a:ext>
                </a:extLst>
              </a:tr>
              <a:tr h="561971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Ligações domiciliárias executadas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902487"/>
                  </a:ext>
                </a:extLst>
              </a:tr>
              <a:tr h="5619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2296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3497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5583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6825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573880"/>
                  </a:ext>
                </a:extLst>
              </a:tr>
              <a:tr h="587752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Investimentos efectuados (CVE)</a:t>
                      </a:r>
                      <a:endParaRPr lang="pt-P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32947"/>
                  </a:ext>
                </a:extLst>
              </a:tr>
              <a:tr h="5619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365,795,025.50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237,851,279.17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3,576,058,775.01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357,989,682.00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8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1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sz="1800" b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sector de Água e Saneamento</a:t>
            </a:r>
            <a:endParaRPr lang="pt-PT" sz="1800" b="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9" name="Marcador de Posição do Texto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Resiliência face à </a:t>
            </a:r>
            <a:r>
              <a:rPr lang="pt-PT" dirty="0" err="1"/>
              <a:t>Ação</a:t>
            </a:r>
            <a:r>
              <a:rPr lang="pt-PT" dirty="0"/>
              <a:t> Climática em Cabo Verde no horizonte 2030- </a:t>
            </a:r>
            <a:r>
              <a:rPr lang="pt-PT" dirty="0" err="1"/>
              <a:t>Setor</a:t>
            </a:r>
            <a:r>
              <a:rPr lang="pt-PT" dirty="0"/>
              <a:t> de Recursos Hídricos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33358"/>
              </p:ext>
            </p:extLst>
          </p:nvPr>
        </p:nvGraphicFramePr>
        <p:xfrm>
          <a:off x="258208" y="2531444"/>
          <a:ext cx="9838692" cy="30920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9673">
                  <a:extLst>
                    <a:ext uri="{9D8B030D-6E8A-4147-A177-3AD203B41FA5}">
                      <a16:colId xmlns:a16="http://schemas.microsoft.com/office/drawing/2014/main" val="872581032"/>
                    </a:ext>
                  </a:extLst>
                </a:gridCol>
                <a:gridCol w="2459673">
                  <a:extLst>
                    <a:ext uri="{9D8B030D-6E8A-4147-A177-3AD203B41FA5}">
                      <a16:colId xmlns:a16="http://schemas.microsoft.com/office/drawing/2014/main" val="3573701882"/>
                    </a:ext>
                  </a:extLst>
                </a:gridCol>
                <a:gridCol w="2459673">
                  <a:extLst>
                    <a:ext uri="{9D8B030D-6E8A-4147-A177-3AD203B41FA5}">
                      <a16:colId xmlns:a16="http://schemas.microsoft.com/office/drawing/2014/main" val="914394607"/>
                    </a:ext>
                  </a:extLst>
                </a:gridCol>
                <a:gridCol w="2459673">
                  <a:extLst>
                    <a:ext uri="{9D8B030D-6E8A-4147-A177-3AD203B41FA5}">
                      <a16:colId xmlns:a16="http://schemas.microsoft.com/office/drawing/2014/main" val="1889318532"/>
                    </a:ext>
                  </a:extLst>
                </a:gridCol>
              </a:tblGrid>
              <a:tr h="4331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Tubagem de rede instalada (</a:t>
                      </a:r>
                      <a:r>
                        <a:rPr lang="pt-PT" sz="1400" b="1" u="none" strike="noStrike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Kml</a:t>
                      </a:r>
                      <a:r>
                        <a:rPr lang="pt-PT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27864"/>
                  </a:ext>
                </a:extLst>
              </a:tr>
              <a:tr h="3911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2016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2017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2018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2019</a:t>
                      </a:r>
                      <a:endParaRPr lang="pt-PT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2769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284949"/>
                  </a:ext>
                </a:extLst>
              </a:tr>
              <a:tr h="341103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Ligações domiciliárias executadas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1035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1232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1595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60376"/>
                  </a:ext>
                </a:extLst>
              </a:tr>
              <a:tr h="341103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Investimentos efectuados (CVE)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27786"/>
                  </a:ext>
                </a:extLst>
              </a:tr>
              <a:tr h="9033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196,280,535 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142,896,461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103,834,423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PT" sz="18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127,995,557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1539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571194" y="1631771"/>
            <a:ext cx="137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Saneamento</a:t>
            </a:r>
            <a:endParaRPr lang="pt-PT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ra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ítul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apítul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ra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apítul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ra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10571</TotalTime>
  <Words>1768</Words>
  <Application>Microsoft Office PowerPoint</Application>
  <PresentationFormat>Ecrã Panorâmico</PresentationFormat>
  <Paragraphs>345</Paragraphs>
  <Slides>23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8</vt:i4>
      </vt:variant>
      <vt:variant>
        <vt:lpstr>Títulos dos diapositivos</vt:lpstr>
      </vt:variant>
      <vt:variant>
        <vt:i4>23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PT Sans</vt:lpstr>
      <vt:lpstr>Times New Roman</vt:lpstr>
      <vt:lpstr>Verdana</vt:lpstr>
      <vt:lpstr>Wingdings</vt:lpstr>
      <vt:lpstr>Contra Capa</vt:lpstr>
      <vt:lpstr>Modelo de apresentação personalizado</vt:lpstr>
      <vt:lpstr>Capítulo 1</vt:lpstr>
      <vt:lpstr>Tema do Office</vt:lpstr>
      <vt:lpstr>1_Capítulo 1</vt:lpstr>
      <vt:lpstr>1_Contra Capa</vt:lpstr>
      <vt:lpstr>2_Capítulo 1</vt:lpstr>
      <vt:lpstr>2_Contra Capa</vt:lpstr>
      <vt:lpstr>Miguel Ângelo MOURA, Ph.D PCA, ANAS miguel.moura@anas.gov.cv   </vt:lpstr>
      <vt:lpstr>Impactos das mudanças climáticas no sector dos Recursos hídricos (águas subterrâneas) </vt:lpstr>
      <vt:lpstr>Apresentação do PowerPoint</vt:lpstr>
      <vt:lpstr>Apresentação do PowerPoint</vt:lpstr>
      <vt:lpstr>Apresentação do PowerPoint</vt:lpstr>
      <vt:lpstr>Apresentação do PowerPoint</vt:lpstr>
      <vt:lpstr>Dados do acesso à Água e Saneamento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Financiamento mobilizados para projetos estruturantes </vt:lpstr>
      <vt:lpstr>Apresentação do PowerPoint</vt:lpstr>
      <vt:lpstr>Desafios e Vulnerabilidades DO SETOR de ÁGUA e SANEAMENTO</vt:lpstr>
      <vt:lpstr>Apresentação do PowerPoint</vt:lpstr>
      <vt:lpstr>Apresentação do PowerPoint</vt:lpstr>
      <vt:lpstr>Apresentação do PowerPoint</vt:lpstr>
      <vt:lpstr>estratégicas  de MITIGAÇÃO NO SETOR de ÁGUA e SANEAMENTO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catarina.lagarto</dc:creator>
  <cp:lastModifiedBy>ANAS / PCA - Miguel Ângelo da Moura</cp:lastModifiedBy>
  <cp:revision>1286</cp:revision>
  <cp:lastPrinted>2016-03-08T15:34:59Z</cp:lastPrinted>
  <dcterms:created xsi:type="dcterms:W3CDTF">2016-02-10T15:02:44Z</dcterms:created>
  <dcterms:modified xsi:type="dcterms:W3CDTF">2020-07-29T12:55:05Z</dcterms:modified>
</cp:coreProperties>
</file>