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ms-office.drawingml.diagramDrawing+xml" PartName="/ppt/diagrams/drawin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Layout+xml" PartName="/ppt/diagrams/layout3.xml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797675" cy="9926625"/>
  <p:defaultTextStyle>
    <a:defPPr lvl="0">
      <a:defRPr lang="pt-B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A4280-94FA-4B55-A708-D63FE88499B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E2E1A7-8A2F-4748-82B3-F5506F3E2CA9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/>
            <a:t>MULHERES</a:t>
          </a:r>
        </a:p>
      </dgm:t>
    </dgm:pt>
    <dgm:pt modelId="{F67D935E-5233-4EDE-BDBC-E33AC0021F50}" type="parTrans" cxnId="{816DEDB4-1139-4A58-A4E5-FC8CAAFCF076}">
      <dgm:prSet/>
      <dgm:spPr/>
      <dgm:t>
        <a:bodyPr/>
        <a:lstStyle/>
        <a:p>
          <a:endParaRPr lang="pt-BR"/>
        </a:p>
      </dgm:t>
    </dgm:pt>
    <dgm:pt modelId="{92342AF6-63FA-4C1F-90FC-3663180CB601}" type="sibTrans" cxnId="{816DEDB4-1139-4A58-A4E5-FC8CAAFCF076}">
      <dgm:prSet/>
      <dgm:spPr/>
      <dgm:t>
        <a:bodyPr/>
        <a:lstStyle/>
        <a:p>
          <a:endParaRPr lang="pt-BR"/>
        </a:p>
      </dgm:t>
    </dgm:pt>
    <dgm:pt modelId="{436DEE08-E134-4FBD-B1F6-4AA06DD3B245}">
      <dgm:prSet phldrT="[Texto]"/>
      <dgm:spPr>
        <a:gradFill rotWithShape="0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dirty="0"/>
            <a:t>GOVERNO</a:t>
          </a:r>
        </a:p>
      </dgm:t>
    </dgm:pt>
    <dgm:pt modelId="{659E1229-8FBA-47C1-A0E4-97EB0CEA7CC2}" type="parTrans" cxnId="{6B857841-ABDF-46D1-BA61-2306B34DCA01}">
      <dgm:prSet/>
      <dgm:spPr/>
      <dgm:t>
        <a:bodyPr/>
        <a:lstStyle/>
        <a:p>
          <a:endParaRPr lang="pt-BR"/>
        </a:p>
      </dgm:t>
    </dgm:pt>
    <dgm:pt modelId="{2B5C8187-D222-4951-A242-A74536E60C62}" type="sibTrans" cxnId="{6B857841-ABDF-46D1-BA61-2306B34DCA01}">
      <dgm:prSet/>
      <dgm:spPr/>
      <dgm:t>
        <a:bodyPr/>
        <a:lstStyle/>
        <a:p>
          <a:endParaRPr lang="pt-BR"/>
        </a:p>
      </dgm:t>
    </dgm:pt>
    <dgm:pt modelId="{51ECCEEB-AE2E-43DE-B0F8-5FA25BE19C29}">
      <dgm:prSet phldrT="[Texto]"/>
      <dgm:spPr>
        <a:gradFill rotWithShape="0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dirty="0"/>
            <a:t>SOCIEDADE CIVIL</a:t>
          </a:r>
        </a:p>
      </dgm:t>
    </dgm:pt>
    <dgm:pt modelId="{6F9A47AC-85BC-4E8D-9C07-2B2C048E2885}" type="sibTrans" cxnId="{D31229B6-AF48-4850-8A55-64FEFB39C40F}">
      <dgm:prSet/>
      <dgm:spPr/>
      <dgm:t>
        <a:bodyPr/>
        <a:lstStyle/>
        <a:p>
          <a:endParaRPr lang="pt-BR"/>
        </a:p>
      </dgm:t>
    </dgm:pt>
    <dgm:pt modelId="{858405B5-E4F6-4F72-9511-0BA1DC86B85A}" type="parTrans" cxnId="{D31229B6-AF48-4850-8A55-64FEFB39C40F}">
      <dgm:prSet/>
      <dgm:spPr/>
      <dgm:t>
        <a:bodyPr/>
        <a:lstStyle/>
        <a:p>
          <a:endParaRPr lang="pt-BR"/>
        </a:p>
      </dgm:t>
    </dgm:pt>
    <dgm:pt modelId="{224A986B-A0CD-41F5-A0A8-CD2D481E01DF}">
      <dgm:prSet phldrT="[Texto]"/>
      <dgm:spPr>
        <a:gradFill rotWithShape="0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dirty="0"/>
            <a:t>BOAS PRÁTICAS</a:t>
          </a:r>
        </a:p>
      </dgm:t>
    </dgm:pt>
    <dgm:pt modelId="{0BA75857-3E75-428C-9614-CC3BACA19996}" type="sibTrans" cxnId="{95C44CA9-2E72-4548-87C1-8751A54BA3D5}">
      <dgm:prSet/>
      <dgm:spPr/>
      <dgm:t>
        <a:bodyPr/>
        <a:lstStyle/>
        <a:p>
          <a:endParaRPr lang="pt-BR"/>
        </a:p>
      </dgm:t>
    </dgm:pt>
    <dgm:pt modelId="{568FB613-4265-439F-AB27-D4A1482E659F}" type="parTrans" cxnId="{95C44CA9-2E72-4548-87C1-8751A54BA3D5}">
      <dgm:prSet/>
      <dgm:spPr/>
      <dgm:t>
        <a:bodyPr/>
        <a:lstStyle/>
        <a:p>
          <a:endParaRPr lang="pt-BR"/>
        </a:p>
      </dgm:t>
    </dgm:pt>
    <dgm:pt modelId="{F19660D0-3E95-4F3E-802D-B39BFE4B36D0}" type="pres">
      <dgm:prSet presAssocID="{85DA4280-94FA-4B55-A708-D63FE88499B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31AE31-A044-43F1-9324-CE4CECCD923F}" type="pres">
      <dgm:prSet presAssocID="{DEE2E1A7-8A2F-4748-82B3-F5506F3E2CA9}" presName="centerShape" presStyleLbl="node0" presStyleIdx="0" presStyleCnt="1" custLinFactNeighborY="1069"/>
      <dgm:spPr/>
    </dgm:pt>
    <dgm:pt modelId="{A7551968-2C81-4A30-B2E7-488E129DEC53}" type="pres">
      <dgm:prSet presAssocID="{436DEE08-E134-4FBD-B1F6-4AA06DD3B245}" presName="node" presStyleLbl="node1" presStyleIdx="0" presStyleCnt="3" custScaleX="140500" custRadScaleRad="98542">
        <dgm:presLayoutVars>
          <dgm:bulletEnabled val="1"/>
        </dgm:presLayoutVars>
      </dgm:prSet>
      <dgm:spPr/>
    </dgm:pt>
    <dgm:pt modelId="{19A6C2FE-9A94-4A89-9733-86B5A3CB29F3}" type="pres">
      <dgm:prSet presAssocID="{436DEE08-E134-4FBD-B1F6-4AA06DD3B245}" presName="dummy" presStyleCnt="0"/>
      <dgm:spPr/>
    </dgm:pt>
    <dgm:pt modelId="{4DA1959C-0929-4C60-95A0-D6ED3639E01F}" type="pres">
      <dgm:prSet presAssocID="{2B5C8187-D222-4951-A242-A74536E60C62}" presName="sibTrans" presStyleLbl="sibTrans2D1" presStyleIdx="0" presStyleCnt="3"/>
      <dgm:spPr/>
    </dgm:pt>
    <dgm:pt modelId="{9D568278-24F1-45B5-ACF0-D9678ACE0788}" type="pres">
      <dgm:prSet presAssocID="{51ECCEEB-AE2E-43DE-B0F8-5FA25BE19C29}" presName="node" presStyleLbl="node1" presStyleIdx="1" presStyleCnt="3" custScaleX="128991">
        <dgm:presLayoutVars>
          <dgm:bulletEnabled val="1"/>
        </dgm:presLayoutVars>
      </dgm:prSet>
      <dgm:spPr/>
    </dgm:pt>
    <dgm:pt modelId="{BC4084A3-CACB-4E3F-B73B-4833BC436C39}" type="pres">
      <dgm:prSet presAssocID="{51ECCEEB-AE2E-43DE-B0F8-5FA25BE19C29}" presName="dummy" presStyleCnt="0"/>
      <dgm:spPr/>
    </dgm:pt>
    <dgm:pt modelId="{0D5ADEA7-DFE1-4A3B-996A-9F65532C23C0}" type="pres">
      <dgm:prSet presAssocID="{6F9A47AC-85BC-4E8D-9C07-2B2C048E2885}" presName="sibTrans" presStyleLbl="sibTrans2D1" presStyleIdx="1" presStyleCnt="3"/>
      <dgm:spPr/>
    </dgm:pt>
    <dgm:pt modelId="{EE9B5E9A-9A9D-40E7-B18A-68F2919C5CAC}" type="pres">
      <dgm:prSet presAssocID="{224A986B-A0CD-41F5-A0A8-CD2D481E01DF}" presName="node" presStyleLbl="node1" presStyleIdx="2" presStyleCnt="3" custScaleX="125611">
        <dgm:presLayoutVars>
          <dgm:bulletEnabled val="1"/>
        </dgm:presLayoutVars>
      </dgm:prSet>
      <dgm:spPr/>
    </dgm:pt>
    <dgm:pt modelId="{D6FD4850-F0D3-45F4-B263-6BA0451B7859}" type="pres">
      <dgm:prSet presAssocID="{224A986B-A0CD-41F5-A0A8-CD2D481E01DF}" presName="dummy" presStyleCnt="0"/>
      <dgm:spPr/>
    </dgm:pt>
    <dgm:pt modelId="{D26D49F8-5BBC-4F38-8078-1504EBFCC6DC}" type="pres">
      <dgm:prSet presAssocID="{0BA75857-3E75-428C-9614-CC3BACA19996}" presName="sibTrans" presStyleLbl="sibTrans2D1" presStyleIdx="2" presStyleCnt="3"/>
      <dgm:spPr/>
    </dgm:pt>
  </dgm:ptLst>
  <dgm:cxnLst>
    <dgm:cxn modelId="{BFE93D29-8CDA-4229-BCEA-EFEC04963855}" type="presOf" srcId="{6F9A47AC-85BC-4E8D-9C07-2B2C048E2885}" destId="{0D5ADEA7-DFE1-4A3B-996A-9F65532C23C0}" srcOrd="0" destOrd="0" presId="urn:microsoft.com/office/officeart/2005/8/layout/radial6"/>
    <dgm:cxn modelId="{6B857841-ABDF-46D1-BA61-2306B34DCA01}" srcId="{DEE2E1A7-8A2F-4748-82B3-F5506F3E2CA9}" destId="{436DEE08-E134-4FBD-B1F6-4AA06DD3B245}" srcOrd="0" destOrd="0" parTransId="{659E1229-8FBA-47C1-A0E4-97EB0CEA7CC2}" sibTransId="{2B5C8187-D222-4951-A242-A74536E60C62}"/>
    <dgm:cxn modelId="{7CA96245-527A-4586-BFFC-1CB9D82E5860}" type="presOf" srcId="{0BA75857-3E75-428C-9614-CC3BACA19996}" destId="{D26D49F8-5BBC-4F38-8078-1504EBFCC6DC}" srcOrd="0" destOrd="0" presId="urn:microsoft.com/office/officeart/2005/8/layout/radial6"/>
    <dgm:cxn modelId="{F0EADD7F-9427-4337-BC51-10CD0A2C3365}" type="presOf" srcId="{DEE2E1A7-8A2F-4748-82B3-F5506F3E2CA9}" destId="{E231AE31-A044-43F1-9324-CE4CECCD923F}" srcOrd="0" destOrd="0" presId="urn:microsoft.com/office/officeart/2005/8/layout/radial6"/>
    <dgm:cxn modelId="{C8D97985-E4BF-4E43-9D3E-55FAA232D23B}" type="presOf" srcId="{51ECCEEB-AE2E-43DE-B0F8-5FA25BE19C29}" destId="{9D568278-24F1-45B5-ACF0-D9678ACE0788}" srcOrd="0" destOrd="0" presId="urn:microsoft.com/office/officeart/2005/8/layout/radial6"/>
    <dgm:cxn modelId="{D6C0908A-FFCF-498F-A1E7-215B3DEDBAFC}" type="presOf" srcId="{85DA4280-94FA-4B55-A708-D63FE88499B7}" destId="{F19660D0-3E95-4F3E-802D-B39BFE4B36D0}" srcOrd="0" destOrd="0" presId="urn:microsoft.com/office/officeart/2005/8/layout/radial6"/>
    <dgm:cxn modelId="{CC3CC98E-8188-4BD7-93F5-702D0B1E3215}" type="presOf" srcId="{224A986B-A0CD-41F5-A0A8-CD2D481E01DF}" destId="{EE9B5E9A-9A9D-40E7-B18A-68F2919C5CAC}" srcOrd="0" destOrd="0" presId="urn:microsoft.com/office/officeart/2005/8/layout/radial6"/>
    <dgm:cxn modelId="{95C44CA9-2E72-4548-87C1-8751A54BA3D5}" srcId="{DEE2E1A7-8A2F-4748-82B3-F5506F3E2CA9}" destId="{224A986B-A0CD-41F5-A0A8-CD2D481E01DF}" srcOrd="2" destOrd="0" parTransId="{568FB613-4265-439F-AB27-D4A1482E659F}" sibTransId="{0BA75857-3E75-428C-9614-CC3BACA19996}"/>
    <dgm:cxn modelId="{591E0CB2-56BE-481F-BF62-4CDF931626DB}" type="presOf" srcId="{2B5C8187-D222-4951-A242-A74536E60C62}" destId="{4DA1959C-0929-4C60-95A0-D6ED3639E01F}" srcOrd="0" destOrd="0" presId="urn:microsoft.com/office/officeart/2005/8/layout/radial6"/>
    <dgm:cxn modelId="{816DEDB4-1139-4A58-A4E5-FC8CAAFCF076}" srcId="{85DA4280-94FA-4B55-A708-D63FE88499B7}" destId="{DEE2E1A7-8A2F-4748-82B3-F5506F3E2CA9}" srcOrd="0" destOrd="0" parTransId="{F67D935E-5233-4EDE-BDBC-E33AC0021F50}" sibTransId="{92342AF6-63FA-4C1F-90FC-3663180CB601}"/>
    <dgm:cxn modelId="{D31229B6-AF48-4850-8A55-64FEFB39C40F}" srcId="{DEE2E1A7-8A2F-4748-82B3-F5506F3E2CA9}" destId="{51ECCEEB-AE2E-43DE-B0F8-5FA25BE19C29}" srcOrd="1" destOrd="0" parTransId="{858405B5-E4F6-4F72-9511-0BA1DC86B85A}" sibTransId="{6F9A47AC-85BC-4E8D-9C07-2B2C048E2885}"/>
    <dgm:cxn modelId="{3D7B16F5-33AD-47E4-B39B-F1325D361B38}" type="presOf" srcId="{436DEE08-E134-4FBD-B1F6-4AA06DD3B245}" destId="{A7551968-2C81-4A30-B2E7-488E129DEC53}" srcOrd="0" destOrd="0" presId="urn:microsoft.com/office/officeart/2005/8/layout/radial6"/>
    <dgm:cxn modelId="{CB7C7975-FD96-4E0B-B903-A44AD13E9CB3}" type="presParOf" srcId="{F19660D0-3E95-4F3E-802D-B39BFE4B36D0}" destId="{E231AE31-A044-43F1-9324-CE4CECCD923F}" srcOrd="0" destOrd="0" presId="urn:microsoft.com/office/officeart/2005/8/layout/radial6"/>
    <dgm:cxn modelId="{16B983B9-3FDD-423F-A386-246904F67A24}" type="presParOf" srcId="{F19660D0-3E95-4F3E-802D-B39BFE4B36D0}" destId="{A7551968-2C81-4A30-B2E7-488E129DEC53}" srcOrd="1" destOrd="0" presId="urn:microsoft.com/office/officeart/2005/8/layout/radial6"/>
    <dgm:cxn modelId="{68788B9B-5064-4897-9D04-6380E9925314}" type="presParOf" srcId="{F19660D0-3E95-4F3E-802D-B39BFE4B36D0}" destId="{19A6C2FE-9A94-4A89-9733-86B5A3CB29F3}" srcOrd="2" destOrd="0" presId="urn:microsoft.com/office/officeart/2005/8/layout/radial6"/>
    <dgm:cxn modelId="{E4BDAE18-8CD9-4E0E-9AC1-0F3ECC12B47B}" type="presParOf" srcId="{F19660D0-3E95-4F3E-802D-B39BFE4B36D0}" destId="{4DA1959C-0929-4C60-95A0-D6ED3639E01F}" srcOrd="3" destOrd="0" presId="urn:microsoft.com/office/officeart/2005/8/layout/radial6"/>
    <dgm:cxn modelId="{4AA53122-4738-4A39-B3C0-7EB014B789FF}" type="presParOf" srcId="{F19660D0-3E95-4F3E-802D-B39BFE4B36D0}" destId="{9D568278-24F1-45B5-ACF0-D9678ACE0788}" srcOrd="4" destOrd="0" presId="urn:microsoft.com/office/officeart/2005/8/layout/radial6"/>
    <dgm:cxn modelId="{47172E48-7648-4431-9466-B4B83E894354}" type="presParOf" srcId="{F19660D0-3E95-4F3E-802D-B39BFE4B36D0}" destId="{BC4084A3-CACB-4E3F-B73B-4833BC436C39}" srcOrd="5" destOrd="0" presId="urn:microsoft.com/office/officeart/2005/8/layout/radial6"/>
    <dgm:cxn modelId="{5058FE21-32B3-411D-94FF-BB2F075E9B64}" type="presParOf" srcId="{F19660D0-3E95-4F3E-802D-B39BFE4B36D0}" destId="{0D5ADEA7-DFE1-4A3B-996A-9F65532C23C0}" srcOrd="6" destOrd="0" presId="urn:microsoft.com/office/officeart/2005/8/layout/radial6"/>
    <dgm:cxn modelId="{C72638E9-9620-4D3A-B87A-FAE5E688643A}" type="presParOf" srcId="{F19660D0-3E95-4F3E-802D-B39BFE4B36D0}" destId="{EE9B5E9A-9A9D-40E7-B18A-68F2919C5CAC}" srcOrd="7" destOrd="0" presId="urn:microsoft.com/office/officeart/2005/8/layout/radial6"/>
    <dgm:cxn modelId="{BC8CC20E-52AE-493B-9B4A-665A9ED01CA4}" type="presParOf" srcId="{F19660D0-3E95-4F3E-802D-B39BFE4B36D0}" destId="{D6FD4850-F0D3-45F4-B263-6BA0451B7859}" srcOrd="8" destOrd="0" presId="urn:microsoft.com/office/officeart/2005/8/layout/radial6"/>
    <dgm:cxn modelId="{1C91FA02-3F5B-4E16-8D9B-4CFBEF42C67D}" type="presParOf" srcId="{F19660D0-3E95-4F3E-802D-B39BFE4B36D0}" destId="{D26D49F8-5BBC-4F38-8078-1504EBFCC6D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678D3-5ADC-4E25-AB96-01205DA3F3D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A491A5-12CA-40C3-AC26-0F7007ABF065}">
      <dgm:prSet phldrT="[Texto]"/>
      <dgm:spPr/>
      <dgm:t>
        <a:bodyPr/>
        <a:lstStyle/>
        <a:p>
          <a:r>
            <a:rPr lang="pt-BR" dirty="0"/>
            <a:t>Mulheres em situação de vulnerabilidade</a:t>
          </a:r>
        </a:p>
      </dgm:t>
    </dgm:pt>
    <dgm:pt modelId="{ECA0F058-9D0A-40A8-99F9-32EED8970926}" type="parTrans" cxnId="{0C170ABD-695D-4388-BFA3-BF5CBEDB4402}">
      <dgm:prSet/>
      <dgm:spPr/>
      <dgm:t>
        <a:bodyPr/>
        <a:lstStyle/>
        <a:p>
          <a:endParaRPr lang="pt-BR"/>
        </a:p>
      </dgm:t>
    </dgm:pt>
    <dgm:pt modelId="{D3FC5F7F-8B94-41B4-A750-8DBAAAC1A23C}" type="sibTrans" cxnId="{0C170ABD-695D-4388-BFA3-BF5CBEDB4402}">
      <dgm:prSet/>
      <dgm:spPr/>
      <dgm:t>
        <a:bodyPr/>
        <a:lstStyle/>
        <a:p>
          <a:endParaRPr lang="pt-BR"/>
        </a:p>
      </dgm:t>
    </dgm:pt>
    <dgm:pt modelId="{DD834207-D943-4A69-88AE-DA482C291FFC}">
      <dgm:prSet phldrT="[Texto]"/>
      <dgm:spPr/>
      <dgm:t>
        <a:bodyPr/>
        <a:lstStyle/>
        <a:p>
          <a:r>
            <a:rPr lang="pt-BR" dirty="0"/>
            <a:t>Autonomia Econômica</a:t>
          </a:r>
        </a:p>
      </dgm:t>
    </dgm:pt>
    <dgm:pt modelId="{A736D8B3-C53B-4F01-B7AB-850F6ED49AE3}" type="parTrans" cxnId="{9CDC6B86-A52D-424B-8695-E412489F92E3}">
      <dgm:prSet/>
      <dgm:spPr/>
      <dgm:t>
        <a:bodyPr/>
        <a:lstStyle/>
        <a:p>
          <a:endParaRPr lang="pt-BR"/>
        </a:p>
      </dgm:t>
    </dgm:pt>
    <dgm:pt modelId="{AEFB53F2-0DC4-468A-895C-07056B3EAD9E}" type="sibTrans" cxnId="{9CDC6B86-A52D-424B-8695-E412489F92E3}">
      <dgm:prSet/>
      <dgm:spPr/>
      <dgm:t>
        <a:bodyPr/>
        <a:lstStyle/>
        <a:p>
          <a:endParaRPr lang="pt-BR"/>
        </a:p>
      </dgm:t>
    </dgm:pt>
    <dgm:pt modelId="{B1520040-370B-4EB9-A488-6740B2BBCCF5}">
      <dgm:prSet phldrT="[Texto]"/>
      <dgm:spPr/>
      <dgm:t>
        <a:bodyPr/>
        <a:lstStyle/>
        <a:p>
          <a:r>
            <a:rPr lang="pt-BR" dirty="0"/>
            <a:t>Saída da situação de vulnerabilidade, prevenção e quebra do Ciclo de Violência</a:t>
          </a:r>
        </a:p>
      </dgm:t>
    </dgm:pt>
    <dgm:pt modelId="{8C4D004B-C043-4FB4-B6CF-10B150702E55}" type="parTrans" cxnId="{E3F5DCEB-CB0E-479C-BD16-EFFE55B7B036}">
      <dgm:prSet/>
      <dgm:spPr/>
      <dgm:t>
        <a:bodyPr/>
        <a:lstStyle/>
        <a:p>
          <a:endParaRPr lang="pt-BR"/>
        </a:p>
      </dgm:t>
    </dgm:pt>
    <dgm:pt modelId="{251B891D-D780-42E3-94BE-6F62044AAF92}" type="sibTrans" cxnId="{E3F5DCEB-CB0E-479C-BD16-EFFE55B7B036}">
      <dgm:prSet/>
      <dgm:spPr/>
      <dgm:t>
        <a:bodyPr/>
        <a:lstStyle/>
        <a:p>
          <a:endParaRPr lang="pt-BR"/>
        </a:p>
      </dgm:t>
    </dgm:pt>
    <dgm:pt modelId="{A359481A-9E85-40F7-8EE3-B81E3794BCD6}" type="pres">
      <dgm:prSet presAssocID="{59C678D3-5ADC-4E25-AB96-01205DA3F3D3}" presName="rootnode" presStyleCnt="0">
        <dgm:presLayoutVars>
          <dgm:chMax/>
          <dgm:chPref/>
          <dgm:dir/>
          <dgm:animLvl val="lvl"/>
        </dgm:presLayoutVars>
      </dgm:prSet>
      <dgm:spPr/>
    </dgm:pt>
    <dgm:pt modelId="{2039C06B-7198-4ECC-8F50-B851720BD7E4}" type="pres">
      <dgm:prSet presAssocID="{35A491A5-12CA-40C3-AC26-0F7007ABF065}" presName="composite" presStyleCnt="0"/>
      <dgm:spPr/>
    </dgm:pt>
    <dgm:pt modelId="{AED4AE46-18A7-4905-9C6E-4C1E79D5D978}" type="pres">
      <dgm:prSet presAssocID="{35A491A5-12CA-40C3-AC26-0F7007ABF065}" presName="LShape" presStyleLbl="alignNode1" presStyleIdx="0" presStyleCnt="5" custLinFactNeighborY="0"/>
      <dgm:spPr>
        <a:gradFill rotWithShape="0">
          <a:gsLst>
            <a:gs pos="38049">
              <a:srgbClr val="D46376"/>
            </a:gs>
            <a:gs pos="29182">
              <a:srgbClr val="DE4C5A"/>
            </a:gs>
            <a:gs pos="46916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6B6C741D-8378-4B1E-9FBF-A067FDB1FF5F}" type="pres">
      <dgm:prSet presAssocID="{35A491A5-12CA-40C3-AC26-0F7007ABF06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22116C5-4C31-4D4A-BB0A-CE4B48737C9E}" type="pres">
      <dgm:prSet presAssocID="{35A491A5-12CA-40C3-AC26-0F7007ABF065}" presName="Triangle" presStyleLbl="alignNode1" presStyleIdx="1" presStyleCnt="5"/>
      <dgm:spPr/>
    </dgm:pt>
    <dgm:pt modelId="{3F562296-9864-455B-A5B4-4B64B17E032E}" type="pres">
      <dgm:prSet presAssocID="{D3FC5F7F-8B94-41B4-A750-8DBAAAC1A23C}" presName="sibTrans" presStyleCnt="0"/>
      <dgm:spPr/>
    </dgm:pt>
    <dgm:pt modelId="{D1EBBE2A-4228-464A-81BF-8AFF2E27DBB4}" type="pres">
      <dgm:prSet presAssocID="{D3FC5F7F-8B94-41B4-A750-8DBAAAC1A23C}" presName="space" presStyleCnt="0"/>
      <dgm:spPr/>
    </dgm:pt>
    <dgm:pt modelId="{54822A9E-2FA2-4139-9087-EEC0DF429EA2}" type="pres">
      <dgm:prSet presAssocID="{DD834207-D943-4A69-88AE-DA482C291FFC}" presName="composite" presStyleCnt="0"/>
      <dgm:spPr/>
    </dgm:pt>
    <dgm:pt modelId="{68AE2143-0A39-48AE-96A6-6ACFDCA8EF06}" type="pres">
      <dgm:prSet presAssocID="{DD834207-D943-4A69-88AE-DA482C291FFC}" presName="LShape" presStyleLbl="alignNode1" presStyleIdx="2" presStyleCnt="5"/>
      <dgm:spPr>
        <a:gradFill rotWithShape="0">
          <a:gsLst>
            <a:gs pos="44699">
              <a:srgbClr val="988881"/>
            </a:gs>
            <a:gs pos="42482">
              <a:srgbClr val="659571"/>
            </a:gs>
            <a:gs pos="3000">
              <a:srgbClr val="00B050"/>
            </a:gs>
            <a:gs pos="0">
              <a:srgbClr val="DE4C5A"/>
            </a:gs>
            <a:gs pos="46916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AA35307A-B2B5-44E5-8D61-A372BC20809B}" type="pres">
      <dgm:prSet presAssocID="{DD834207-D943-4A69-88AE-DA482C291FF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A2A72EF-1037-45AB-A68F-A7CB45A0C95A}" type="pres">
      <dgm:prSet presAssocID="{DD834207-D943-4A69-88AE-DA482C291FFC}" presName="Triangle" presStyleLbl="alignNode1" presStyleIdx="3" presStyleCnt="5"/>
      <dgm:spPr/>
    </dgm:pt>
    <dgm:pt modelId="{57ED8696-DF08-4D56-8F7E-479178E76A5B}" type="pres">
      <dgm:prSet presAssocID="{AEFB53F2-0DC4-468A-895C-07056B3EAD9E}" presName="sibTrans" presStyleCnt="0"/>
      <dgm:spPr/>
    </dgm:pt>
    <dgm:pt modelId="{AC6EB5B9-BFB0-4AB8-B47E-DC1E248AF8F0}" type="pres">
      <dgm:prSet presAssocID="{AEFB53F2-0DC4-468A-895C-07056B3EAD9E}" presName="space" presStyleCnt="0"/>
      <dgm:spPr/>
    </dgm:pt>
    <dgm:pt modelId="{71CF55D2-6D6D-4D21-B4EF-A87EC1FCB137}" type="pres">
      <dgm:prSet presAssocID="{B1520040-370B-4EB9-A488-6740B2BBCCF5}" presName="composite" presStyleCnt="0"/>
      <dgm:spPr/>
    </dgm:pt>
    <dgm:pt modelId="{FA9418D3-7BD4-481D-8D69-09B67B711BD4}" type="pres">
      <dgm:prSet presAssocID="{B1520040-370B-4EB9-A488-6740B2BBCCF5}" presName="LShape" presStyleLbl="alignNode1" presStyleIdx="4" presStyleCnt="5" custLinFactNeighborX="3377" custLinFactNeighborY="179"/>
      <dgm:spPr>
        <a:gradFill rotWithShape="0">
          <a:gsLst>
            <a:gs pos="8000">
              <a:schemeClr val="accent1">
                <a:lumMod val="40000"/>
                <a:lumOff val="60000"/>
              </a:schemeClr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096B2E78-8F0C-49FB-8865-8AC03ADDF4A9}" type="pres">
      <dgm:prSet presAssocID="{B1520040-370B-4EB9-A488-6740B2BBCCF5}" presName="ParentText" presStyleLbl="revTx" presStyleIdx="2" presStyleCnt="3" custScaleX="84659" custScaleY="94355">
        <dgm:presLayoutVars>
          <dgm:chMax val="0"/>
          <dgm:chPref val="0"/>
          <dgm:bulletEnabled val="1"/>
        </dgm:presLayoutVars>
      </dgm:prSet>
      <dgm:spPr/>
    </dgm:pt>
  </dgm:ptLst>
  <dgm:cxnLst>
    <dgm:cxn modelId="{1CE12215-11E7-41B6-AC52-35280BD0DBE5}" type="presOf" srcId="{59C678D3-5ADC-4E25-AB96-01205DA3F3D3}" destId="{A359481A-9E85-40F7-8EE3-B81E3794BCD6}" srcOrd="0" destOrd="0" presId="urn:microsoft.com/office/officeart/2009/3/layout/StepUpProcess"/>
    <dgm:cxn modelId="{07862D23-E7B4-4446-B41D-B0607B44A73B}" type="presOf" srcId="{35A491A5-12CA-40C3-AC26-0F7007ABF065}" destId="{6B6C741D-8378-4B1E-9FBF-A067FDB1FF5F}" srcOrd="0" destOrd="0" presId="urn:microsoft.com/office/officeart/2009/3/layout/StepUpProcess"/>
    <dgm:cxn modelId="{9CDC6B86-A52D-424B-8695-E412489F92E3}" srcId="{59C678D3-5ADC-4E25-AB96-01205DA3F3D3}" destId="{DD834207-D943-4A69-88AE-DA482C291FFC}" srcOrd="1" destOrd="0" parTransId="{A736D8B3-C53B-4F01-B7AB-850F6ED49AE3}" sibTransId="{AEFB53F2-0DC4-468A-895C-07056B3EAD9E}"/>
    <dgm:cxn modelId="{0C170ABD-695D-4388-BFA3-BF5CBEDB4402}" srcId="{59C678D3-5ADC-4E25-AB96-01205DA3F3D3}" destId="{35A491A5-12CA-40C3-AC26-0F7007ABF065}" srcOrd="0" destOrd="0" parTransId="{ECA0F058-9D0A-40A8-99F9-32EED8970926}" sibTransId="{D3FC5F7F-8B94-41B4-A750-8DBAAAC1A23C}"/>
    <dgm:cxn modelId="{8EB202EB-4ADA-4B88-8AC5-206DE777F720}" type="presOf" srcId="{DD834207-D943-4A69-88AE-DA482C291FFC}" destId="{AA35307A-B2B5-44E5-8D61-A372BC20809B}" srcOrd="0" destOrd="0" presId="urn:microsoft.com/office/officeart/2009/3/layout/StepUpProcess"/>
    <dgm:cxn modelId="{E3F5DCEB-CB0E-479C-BD16-EFFE55B7B036}" srcId="{59C678D3-5ADC-4E25-AB96-01205DA3F3D3}" destId="{B1520040-370B-4EB9-A488-6740B2BBCCF5}" srcOrd="2" destOrd="0" parTransId="{8C4D004B-C043-4FB4-B6CF-10B150702E55}" sibTransId="{251B891D-D780-42E3-94BE-6F62044AAF92}"/>
    <dgm:cxn modelId="{35D5D7FC-FBAB-4046-8DE0-D3230E32EDA8}" type="presOf" srcId="{B1520040-370B-4EB9-A488-6740B2BBCCF5}" destId="{096B2E78-8F0C-49FB-8865-8AC03ADDF4A9}" srcOrd="0" destOrd="0" presId="urn:microsoft.com/office/officeart/2009/3/layout/StepUpProcess"/>
    <dgm:cxn modelId="{6E71B24D-9E76-4370-9D51-D3CD54A6126D}" type="presParOf" srcId="{A359481A-9E85-40F7-8EE3-B81E3794BCD6}" destId="{2039C06B-7198-4ECC-8F50-B851720BD7E4}" srcOrd="0" destOrd="0" presId="urn:microsoft.com/office/officeart/2009/3/layout/StepUpProcess"/>
    <dgm:cxn modelId="{A3BD1F0C-E8E9-4FE2-8B58-0E58ED06C1BF}" type="presParOf" srcId="{2039C06B-7198-4ECC-8F50-B851720BD7E4}" destId="{AED4AE46-18A7-4905-9C6E-4C1E79D5D978}" srcOrd="0" destOrd="0" presId="urn:microsoft.com/office/officeart/2009/3/layout/StepUpProcess"/>
    <dgm:cxn modelId="{A2FE835C-96B7-4D78-901D-133FD7CEB019}" type="presParOf" srcId="{2039C06B-7198-4ECC-8F50-B851720BD7E4}" destId="{6B6C741D-8378-4B1E-9FBF-A067FDB1FF5F}" srcOrd="1" destOrd="0" presId="urn:microsoft.com/office/officeart/2009/3/layout/StepUpProcess"/>
    <dgm:cxn modelId="{8A0D3D25-646D-4FA8-8B29-5789324EAEEC}" type="presParOf" srcId="{2039C06B-7198-4ECC-8F50-B851720BD7E4}" destId="{B22116C5-4C31-4D4A-BB0A-CE4B48737C9E}" srcOrd="2" destOrd="0" presId="urn:microsoft.com/office/officeart/2009/3/layout/StepUpProcess"/>
    <dgm:cxn modelId="{FC8596BE-7E20-40EF-847D-7AD573DBB214}" type="presParOf" srcId="{A359481A-9E85-40F7-8EE3-B81E3794BCD6}" destId="{3F562296-9864-455B-A5B4-4B64B17E032E}" srcOrd="1" destOrd="0" presId="urn:microsoft.com/office/officeart/2009/3/layout/StepUpProcess"/>
    <dgm:cxn modelId="{BBC9BA07-BF5E-45EA-A642-61F9C7D60D2C}" type="presParOf" srcId="{3F562296-9864-455B-A5B4-4B64B17E032E}" destId="{D1EBBE2A-4228-464A-81BF-8AFF2E27DBB4}" srcOrd="0" destOrd="0" presId="urn:microsoft.com/office/officeart/2009/3/layout/StepUpProcess"/>
    <dgm:cxn modelId="{D26F9832-6C5F-408D-B7BF-340CB479EE3B}" type="presParOf" srcId="{A359481A-9E85-40F7-8EE3-B81E3794BCD6}" destId="{54822A9E-2FA2-4139-9087-EEC0DF429EA2}" srcOrd="2" destOrd="0" presId="urn:microsoft.com/office/officeart/2009/3/layout/StepUpProcess"/>
    <dgm:cxn modelId="{F3280C5E-EA44-4D85-84CC-F4AF58BDE708}" type="presParOf" srcId="{54822A9E-2FA2-4139-9087-EEC0DF429EA2}" destId="{68AE2143-0A39-48AE-96A6-6ACFDCA8EF06}" srcOrd="0" destOrd="0" presId="urn:microsoft.com/office/officeart/2009/3/layout/StepUpProcess"/>
    <dgm:cxn modelId="{5E4FEA9E-2549-4ECE-9777-78355CBD776E}" type="presParOf" srcId="{54822A9E-2FA2-4139-9087-EEC0DF429EA2}" destId="{AA35307A-B2B5-44E5-8D61-A372BC20809B}" srcOrd="1" destOrd="0" presId="urn:microsoft.com/office/officeart/2009/3/layout/StepUpProcess"/>
    <dgm:cxn modelId="{A5FC31C8-4264-4356-9F18-A4CF4ECCF4F2}" type="presParOf" srcId="{54822A9E-2FA2-4139-9087-EEC0DF429EA2}" destId="{DA2A72EF-1037-45AB-A68F-A7CB45A0C95A}" srcOrd="2" destOrd="0" presId="urn:microsoft.com/office/officeart/2009/3/layout/StepUpProcess"/>
    <dgm:cxn modelId="{24B456D8-AE42-4C95-818A-9140EEC2E9D7}" type="presParOf" srcId="{A359481A-9E85-40F7-8EE3-B81E3794BCD6}" destId="{57ED8696-DF08-4D56-8F7E-479178E76A5B}" srcOrd="3" destOrd="0" presId="urn:microsoft.com/office/officeart/2009/3/layout/StepUpProcess"/>
    <dgm:cxn modelId="{60D4C5B2-948D-46AA-8963-C97A49CC82BE}" type="presParOf" srcId="{57ED8696-DF08-4D56-8F7E-479178E76A5B}" destId="{AC6EB5B9-BFB0-4AB8-B47E-DC1E248AF8F0}" srcOrd="0" destOrd="0" presId="urn:microsoft.com/office/officeart/2009/3/layout/StepUpProcess"/>
    <dgm:cxn modelId="{43492EE5-64C7-402F-8161-6A9A52FA70D3}" type="presParOf" srcId="{A359481A-9E85-40F7-8EE3-B81E3794BCD6}" destId="{71CF55D2-6D6D-4D21-B4EF-A87EC1FCB137}" srcOrd="4" destOrd="0" presId="urn:microsoft.com/office/officeart/2009/3/layout/StepUpProcess"/>
    <dgm:cxn modelId="{9A00605D-E837-427A-9426-0E77147AA946}" type="presParOf" srcId="{71CF55D2-6D6D-4D21-B4EF-A87EC1FCB137}" destId="{FA9418D3-7BD4-481D-8D69-09B67B711BD4}" srcOrd="0" destOrd="0" presId="urn:microsoft.com/office/officeart/2009/3/layout/StepUpProcess"/>
    <dgm:cxn modelId="{C4AAED7E-BE60-40D6-A23D-D1BDB7EF5856}" type="presParOf" srcId="{71CF55D2-6D6D-4D21-B4EF-A87EC1FCB137}" destId="{096B2E78-8F0C-49FB-8865-8AC03ADDF4A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CD750-D95F-4CFC-88F4-320C6BE7AB9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FDF446-19BD-4A80-B5DD-3D954F44A8C4}">
      <dgm:prSet phldrT="[Texto]"/>
      <dgm:spPr>
        <a:noFill/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Realidade socioeconômica de cada região</a:t>
          </a:r>
          <a:endParaRPr lang="pt-BR" dirty="0">
            <a:solidFill>
              <a:schemeClr val="tx1"/>
            </a:solidFill>
          </a:endParaRPr>
        </a:p>
      </dgm:t>
    </dgm:pt>
    <dgm:pt modelId="{340A634D-22C2-4044-9FC7-CB85A536FB64}" type="parTrans" cxnId="{63B052F6-1267-4A1C-8BAA-5E6BDA346AA8}">
      <dgm:prSet/>
      <dgm:spPr/>
      <dgm:t>
        <a:bodyPr/>
        <a:lstStyle/>
        <a:p>
          <a:endParaRPr lang="pt-BR"/>
        </a:p>
      </dgm:t>
    </dgm:pt>
    <dgm:pt modelId="{98CE8F89-CFE1-45A2-9DD3-80527083282E}" type="sibTrans" cxnId="{63B052F6-1267-4A1C-8BAA-5E6BDA346AA8}">
      <dgm:prSet/>
      <dgm:spPr/>
      <dgm:t>
        <a:bodyPr/>
        <a:lstStyle/>
        <a:p>
          <a:endParaRPr lang="pt-BR"/>
        </a:p>
      </dgm:t>
    </dgm:pt>
    <dgm:pt modelId="{DBC729B4-808F-412A-BC78-D84E5D838DE0}">
      <dgm:prSet phldrT="[Texto]" custT="1"/>
      <dgm:spPr>
        <a:gradFill rotWithShape="0">
          <a:gsLst>
            <a:gs pos="8000">
              <a:srgbClr val="FFFF00"/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sz="2400" b="1" dirty="0"/>
            <a:t>QUALIFICA MULHER</a:t>
          </a:r>
        </a:p>
      </dgm:t>
    </dgm:pt>
    <dgm:pt modelId="{763B8E7C-7B95-4278-BF3F-3B4CFB972A2D}" type="parTrans" cxnId="{F49F1265-6334-47D1-B1D4-0CDE04D16FD2}">
      <dgm:prSet/>
      <dgm:spPr/>
      <dgm:t>
        <a:bodyPr/>
        <a:lstStyle/>
        <a:p>
          <a:endParaRPr lang="pt-BR"/>
        </a:p>
      </dgm:t>
    </dgm:pt>
    <dgm:pt modelId="{A7270570-5CAD-4853-AF34-6817B837B73D}" type="sibTrans" cxnId="{F49F1265-6334-47D1-B1D4-0CDE04D16FD2}">
      <dgm:prSet/>
      <dgm:spPr/>
      <dgm:t>
        <a:bodyPr/>
        <a:lstStyle/>
        <a:p>
          <a:endParaRPr lang="pt-BR"/>
        </a:p>
      </dgm:t>
    </dgm:pt>
    <dgm:pt modelId="{5B252F66-8312-40F2-A720-24D6793D6AF0}">
      <dgm:prSet phldrT="[Texto]"/>
      <dgm:spPr>
        <a:gradFill rotWithShape="0">
          <a:gsLst>
            <a:gs pos="8000">
              <a:srgbClr val="FFFF00"/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dirty="0"/>
            <a:t>Eixo II – Qualifica empreende</a:t>
          </a:r>
        </a:p>
      </dgm:t>
    </dgm:pt>
    <dgm:pt modelId="{8016C0B7-B6A1-4A25-9BCA-6F3C19083464}" type="parTrans" cxnId="{C5976253-0246-4EF1-915F-720F73F80969}">
      <dgm:prSet/>
      <dgm:spPr/>
      <dgm:t>
        <a:bodyPr/>
        <a:lstStyle/>
        <a:p>
          <a:endParaRPr lang="pt-BR"/>
        </a:p>
      </dgm:t>
    </dgm:pt>
    <dgm:pt modelId="{027028B5-55F6-46C6-9C33-382B71603EFB}" type="sibTrans" cxnId="{C5976253-0246-4EF1-915F-720F73F80969}">
      <dgm:prSet/>
      <dgm:spPr/>
      <dgm:t>
        <a:bodyPr/>
        <a:lstStyle/>
        <a:p>
          <a:endParaRPr lang="pt-BR"/>
        </a:p>
      </dgm:t>
    </dgm:pt>
    <dgm:pt modelId="{6D664DF1-BC93-4118-A58F-BD91C3460D04}">
      <dgm:prSet phldrT="[Texto]"/>
      <dgm:spPr>
        <a:gradFill rotWithShape="0">
          <a:gsLst>
            <a:gs pos="8000">
              <a:srgbClr val="FFFF00"/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dirty="0"/>
            <a:t>Eixo III – Qualifica Concretiza</a:t>
          </a:r>
        </a:p>
      </dgm:t>
    </dgm:pt>
    <dgm:pt modelId="{DC8DE28D-DFA4-4AAE-8CC3-773CCC32F0B9}" type="parTrans" cxnId="{F9CDC644-86DE-4719-A1DD-D7AB6B5260DE}">
      <dgm:prSet/>
      <dgm:spPr/>
      <dgm:t>
        <a:bodyPr/>
        <a:lstStyle/>
        <a:p>
          <a:endParaRPr lang="pt-BR"/>
        </a:p>
      </dgm:t>
    </dgm:pt>
    <dgm:pt modelId="{23076FDC-5FD9-444E-BFA3-BE919235FDD2}" type="sibTrans" cxnId="{F9CDC644-86DE-4719-A1DD-D7AB6B5260DE}">
      <dgm:prSet/>
      <dgm:spPr/>
      <dgm:t>
        <a:bodyPr/>
        <a:lstStyle/>
        <a:p>
          <a:endParaRPr lang="pt-BR"/>
        </a:p>
      </dgm:t>
    </dgm:pt>
    <dgm:pt modelId="{7ACA8685-6F8C-4CE2-A9B2-EC4D766AD78B}">
      <dgm:prSet phldrT="[Texto]"/>
      <dgm:spPr>
        <a:gradFill rotWithShape="0">
          <a:gsLst>
            <a:gs pos="8000">
              <a:srgbClr val="FFFF00"/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t-BR" dirty="0"/>
            <a:t>Eixo I – Qualifica capacita</a:t>
          </a:r>
        </a:p>
      </dgm:t>
    </dgm:pt>
    <dgm:pt modelId="{D49A4100-5F6B-4A1D-8C46-9FC3F6EF265A}" type="parTrans" cxnId="{EE330989-429C-463E-9C95-C48639D40A66}">
      <dgm:prSet/>
      <dgm:spPr/>
      <dgm:t>
        <a:bodyPr/>
        <a:lstStyle/>
        <a:p>
          <a:endParaRPr lang="pt-BR"/>
        </a:p>
      </dgm:t>
    </dgm:pt>
    <dgm:pt modelId="{439AE6D3-A604-4199-94B5-04ACC2B7D1F8}" type="sibTrans" cxnId="{EE330989-429C-463E-9C95-C48639D40A66}">
      <dgm:prSet/>
      <dgm:spPr/>
      <dgm:t>
        <a:bodyPr/>
        <a:lstStyle/>
        <a:p>
          <a:endParaRPr lang="pt-BR"/>
        </a:p>
      </dgm:t>
    </dgm:pt>
    <dgm:pt modelId="{9574E826-4557-4176-85B6-58346129259B}" type="pres">
      <dgm:prSet presAssocID="{657CD750-D95F-4CFC-88F4-320C6BE7AB94}" presName="composite" presStyleCnt="0">
        <dgm:presLayoutVars>
          <dgm:chMax val="1"/>
          <dgm:dir/>
          <dgm:resizeHandles val="exact"/>
        </dgm:presLayoutVars>
      </dgm:prSet>
      <dgm:spPr/>
    </dgm:pt>
    <dgm:pt modelId="{D25F0025-7270-4D19-9238-66D195F208D4}" type="pres">
      <dgm:prSet presAssocID="{657CD750-D95F-4CFC-88F4-320C6BE7AB94}" presName="radial" presStyleCnt="0">
        <dgm:presLayoutVars>
          <dgm:animLvl val="ctr"/>
        </dgm:presLayoutVars>
      </dgm:prSet>
      <dgm:spPr/>
    </dgm:pt>
    <dgm:pt modelId="{12BFABF0-855B-406E-8558-B0DBF6771223}" type="pres">
      <dgm:prSet presAssocID="{F2FDF446-19BD-4A80-B5DD-3D954F44A8C4}" presName="centerShape" presStyleLbl="vennNode1" presStyleIdx="0" presStyleCnt="5" custScaleX="112670" custScaleY="116640"/>
      <dgm:spPr/>
    </dgm:pt>
    <dgm:pt modelId="{B5A0F8C5-6FD6-4052-A038-A73CA3861454}" type="pres">
      <dgm:prSet presAssocID="{DBC729B4-808F-412A-BC78-D84E5D838DE0}" presName="node" presStyleLbl="vennNode1" presStyleIdx="1" presStyleCnt="5" custScaleX="181859" custRadScaleRad="91888" custRadScaleInc="-1639">
        <dgm:presLayoutVars>
          <dgm:bulletEnabled val="1"/>
        </dgm:presLayoutVars>
      </dgm:prSet>
      <dgm:spPr/>
    </dgm:pt>
    <dgm:pt modelId="{55303959-B9B0-4852-B0FF-A6D700B34815}" type="pres">
      <dgm:prSet presAssocID="{5B252F66-8312-40F2-A720-24D6793D6AF0}" presName="node" presStyleLbl="vennNode1" presStyleIdx="2" presStyleCnt="5" custScaleX="113443" custRadScaleRad="109305" custRadScaleInc="-3056">
        <dgm:presLayoutVars>
          <dgm:bulletEnabled val="1"/>
        </dgm:presLayoutVars>
      </dgm:prSet>
      <dgm:spPr/>
    </dgm:pt>
    <dgm:pt modelId="{6D9383E9-6F04-4550-85BC-B2E289565331}" type="pres">
      <dgm:prSet presAssocID="{6D664DF1-BC93-4118-A58F-BD91C3460D04}" presName="node" presStyleLbl="vennNode1" presStyleIdx="3" presStyleCnt="5" custScaleX="119334">
        <dgm:presLayoutVars>
          <dgm:bulletEnabled val="1"/>
        </dgm:presLayoutVars>
      </dgm:prSet>
      <dgm:spPr/>
    </dgm:pt>
    <dgm:pt modelId="{B432FC68-37C9-4704-8961-5BAE3283F1A0}" type="pres">
      <dgm:prSet presAssocID="{7ACA8685-6F8C-4CE2-A9B2-EC4D766AD78B}" presName="node" presStyleLbl="vennNode1" presStyleIdx="4" presStyleCnt="5" custScaleX="109538" custScaleY="103473" custRadScaleRad="107214" custRadScaleInc="-389">
        <dgm:presLayoutVars>
          <dgm:bulletEnabled val="1"/>
        </dgm:presLayoutVars>
      </dgm:prSet>
      <dgm:spPr/>
    </dgm:pt>
  </dgm:ptLst>
  <dgm:cxnLst>
    <dgm:cxn modelId="{2401EF0A-ACD3-465B-ABD6-5460DCE0B282}" type="presOf" srcId="{DBC729B4-808F-412A-BC78-D84E5D838DE0}" destId="{B5A0F8C5-6FD6-4052-A038-A73CA3861454}" srcOrd="0" destOrd="0" presId="urn:microsoft.com/office/officeart/2005/8/layout/radial3"/>
    <dgm:cxn modelId="{E0757437-CA59-4002-87EF-71FB60288C24}" type="presOf" srcId="{657CD750-D95F-4CFC-88F4-320C6BE7AB94}" destId="{9574E826-4557-4176-85B6-58346129259B}" srcOrd="0" destOrd="0" presId="urn:microsoft.com/office/officeart/2005/8/layout/radial3"/>
    <dgm:cxn modelId="{F9CDC644-86DE-4719-A1DD-D7AB6B5260DE}" srcId="{F2FDF446-19BD-4A80-B5DD-3D954F44A8C4}" destId="{6D664DF1-BC93-4118-A58F-BD91C3460D04}" srcOrd="2" destOrd="0" parTransId="{DC8DE28D-DFA4-4AAE-8CC3-773CCC32F0B9}" sibTransId="{23076FDC-5FD9-444E-BFA3-BE919235FDD2}"/>
    <dgm:cxn modelId="{F49F1265-6334-47D1-B1D4-0CDE04D16FD2}" srcId="{F2FDF446-19BD-4A80-B5DD-3D954F44A8C4}" destId="{DBC729B4-808F-412A-BC78-D84E5D838DE0}" srcOrd="0" destOrd="0" parTransId="{763B8E7C-7B95-4278-BF3F-3B4CFB972A2D}" sibTransId="{A7270570-5CAD-4853-AF34-6817B837B73D}"/>
    <dgm:cxn modelId="{A3F08E4D-175B-408C-9D70-8A272165DE9A}" type="presOf" srcId="{6D664DF1-BC93-4118-A58F-BD91C3460D04}" destId="{6D9383E9-6F04-4550-85BC-B2E289565331}" srcOrd="0" destOrd="0" presId="urn:microsoft.com/office/officeart/2005/8/layout/radial3"/>
    <dgm:cxn modelId="{C5976253-0246-4EF1-915F-720F73F80969}" srcId="{F2FDF446-19BD-4A80-B5DD-3D954F44A8C4}" destId="{5B252F66-8312-40F2-A720-24D6793D6AF0}" srcOrd="1" destOrd="0" parTransId="{8016C0B7-B6A1-4A25-9BCA-6F3C19083464}" sibTransId="{027028B5-55F6-46C6-9C33-382B71603EFB}"/>
    <dgm:cxn modelId="{05ED3679-2317-4580-B4A0-E935822C2450}" type="presOf" srcId="{7ACA8685-6F8C-4CE2-A9B2-EC4D766AD78B}" destId="{B432FC68-37C9-4704-8961-5BAE3283F1A0}" srcOrd="0" destOrd="0" presId="urn:microsoft.com/office/officeart/2005/8/layout/radial3"/>
    <dgm:cxn modelId="{FD36FA86-A200-4E9E-B9A5-CA3B6CD66C7C}" type="presOf" srcId="{F2FDF446-19BD-4A80-B5DD-3D954F44A8C4}" destId="{12BFABF0-855B-406E-8558-B0DBF6771223}" srcOrd="0" destOrd="0" presId="urn:microsoft.com/office/officeart/2005/8/layout/radial3"/>
    <dgm:cxn modelId="{EE330989-429C-463E-9C95-C48639D40A66}" srcId="{F2FDF446-19BD-4A80-B5DD-3D954F44A8C4}" destId="{7ACA8685-6F8C-4CE2-A9B2-EC4D766AD78B}" srcOrd="3" destOrd="0" parTransId="{D49A4100-5F6B-4A1D-8C46-9FC3F6EF265A}" sibTransId="{439AE6D3-A604-4199-94B5-04ACC2B7D1F8}"/>
    <dgm:cxn modelId="{026326C7-41CE-459F-87C4-CCB53ACD081E}" type="presOf" srcId="{5B252F66-8312-40F2-A720-24D6793D6AF0}" destId="{55303959-B9B0-4852-B0FF-A6D700B34815}" srcOrd="0" destOrd="0" presId="urn:microsoft.com/office/officeart/2005/8/layout/radial3"/>
    <dgm:cxn modelId="{63B052F6-1267-4A1C-8BAA-5E6BDA346AA8}" srcId="{657CD750-D95F-4CFC-88F4-320C6BE7AB94}" destId="{F2FDF446-19BD-4A80-B5DD-3D954F44A8C4}" srcOrd="0" destOrd="0" parTransId="{340A634D-22C2-4044-9FC7-CB85A536FB64}" sibTransId="{98CE8F89-CFE1-45A2-9DD3-80527083282E}"/>
    <dgm:cxn modelId="{73B42D97-98C8-44C3-8F55-BFD377EE2480}" type="presParOf" srcId="{9574E826-4557-4176-85B6-58346129259B}" destId="{D25F0025-7270-4D19-9238-66D195F208D4}" srcOrd="0" destOrd="0" presId="urn:microsoft.com/office/officeart/2005/8/layout/radial3"/>
    <dgm:cxn modelId="{8CBA2202-8884-4F17-A724-910A9C52C0A1}" type="presParOf" srcId="{D25F0025-7270-4D19-9238-66D195F208D4}" destId="{12BFABF0-855B-406E-8558-B0DBF6771223}" srcOrd="0" destOrd="0" presId="urn:microsoft.com/office/officeart/2005/8/layout/radial3"/>
    <dgm:cxn modelId="{47271B9A-F185-4A73-A0A2-FE1722BA4436}" type="presParOf" srcId="{D25F0025-7270-4D19-9238-66D195F208D4}" destId="{B5A0F8C5-6FD6-4052-A038-A73CA3861454}" srcOrd="1" destOrd="0" presId="urn:microsoft.com/office/officeart/2005/8/layout/radial3"/>
    <dgm:cxn modelId="{0F951601-0B89-4457-B961-5156B2D592B6}" type="presParOf" srcId="{D25F0025-7270-4D19-9238-66D195F208D4}" destId="{55303959-B9B0-4852-B0FF-A6D700B34815}" srcOrd="2" destOrd="0" presId="urn:microsoft.com/office/officeart/2005/8/layout/radial3"/>
    <dgm:cxn modelId="{504D78AF-7409-498F-BB0A-5EA3EC2577F0}" type="presParOf" srcId="{D25F0025-7270-4D19-9238-66D195F208D4}" destId="{6D9383E9-6F04-4550-85BC-B2E289565331}" srcOrd="3" destOrd="0" presId="urn:microsoft.com/office/officeart/2005/8/layout/radial3"/>
    <dgm:cxn modelId="{30911786-9C99-48B5-BEE6-571030D1F929}" type="presParOf" srcId="{D25F0025-7270-4D19-9238-66D195F208D4}" destId="{B432FC68-37C9-4704-8961-5BAE3283F1A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D49F8-5BBC-4F38-8078-1504EBFCC6DC}">
      <dsp:nvSpPr>
        <dsp:cNvPr id="0" name=""/>
        <dsp:cNvSpPr/>
      </dsp:nvSpPr>
      <dsp:spPr>
        <a:xfrm>
          <a:off x="2801692" y="637503"/>
          <a:ext cx="4056114" cy="4056114"/>
        </a:xfrm>
        <a:prstGeom prst="blockArc">
          <a:avLst>
            <a:gd name="adj1" fmla="val 9057467"/>
            <a:gd name="adj2" fmla="val 1617168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ADEA7-DFE1-4A3B-996A-9F65532C23C0}">
      <dsp:nvSpPr>
        <dsp:cNvPr id="0" name=""/>
        <dsp:cNvSpPr/>
      </dsp:nvSpPr>
      <dsp:spPr>
        <a:xfrm>
          <a:off x="2785375" y="608688"/>
          <a:ext cx="4056114" cy="4056114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1959C-0929-4C60-95A0-D6ED3639E01F}">
      <dsp:nvSpPr>
        <dsp:cNvPr id="0" name=""/>
        <dsp:cNvSpPr/>
      </dsp:nvSpPr>
      <dsp:spPr>
        <a:xfrm>
          <a:off x="2769058" y="637503"/>
          <a:ext cx="4056114" cy="4056114"/>
        </a:xfrm>
        <a:prstGeom prst="blockArc">
          <a:avLst>
            <a:gd name="adj1" fmla="val 16228317"/>
            <a:gd name="adj2" fmla="val 174253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1AE31-A044-43F1-9324-CE4CECCD923F}">
      <dsp:nvSpPr>
        <dsp:cNvPr id="0" name=""/>
        <dsp:cNvSpPr/>
      </dsp:nvSpPr>
      <dsp:spPr>
        <a:xfrm>
          <a:off x="3879396" y="1745062"/>
          <a:ext cx="1868073" cy="186807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MULHERES</a:t>
          </a:r>
        </a:p>
      </dsp:txBody>
      <dsp:txXfrm>
        <a:off x="4152969" y="2018635"/>
        <a:ext cx="1320927" cy="1320927"/>
      </dsp:txXfrm>
    </dsp:sp>
    <dsp:sp modelId="{A7551968-2C81-4A30-B2E7-488E129DEC53}">
      <dsp:nvSpPr>
        <dsp:cNvPr id="0" name=""/>
        <dsp:cNvSpPr/>
      </dsp:nvSpPr>
      <dsp:spPr>
        <a:xfrm>
          <a:off x="3894807" y="30820"/>
          <a:ext cx="1837250" cy="1307651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GOVERNO</a:t>
          </a:r>
        </a:p>
      </dsp:txBody>
      <dsp:txXfrm>
        <a:off x="4163866" y="222321"/>
        <a:ext cx="1299132" cy="924649"/>
      </dsp:txXfrm>
    </dsp:sp>
    <dsp:sp modelId="{9D568278-24F1-45B5-ACF0-D9678ACE0788}">
      <dsp:nvSpPr>
        <dsp:cNvPr id="0" name=""/>
        <dsp:cNvSpPr/>
      </dsp:nvSpPr>
      <dsp:spPr>
        <a:xfrm>
          <a:off x="5685637" y="2973410"/>
          <a:ext cx="1686752" cy="1307651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SOCIEDADE CIVIL</a:t>
          </a:r>
        </a:p>
      </dsp:txBody>
      <dsp:txXfrm>
        <a:off x="5932656" y="3164911"/>
        <a:ext cx="1192714" cy="924649"/>
      </dsp:txXfrm>
    </dsp:sp>
    <dsp:sp modelId="{EE9B5E9A-9A9D-40E7-B18A-68F2919C5CAC}">
      <dsp:nvSpPr>
        <dsp:cNvPr id="0" name=""/>
        <dsp:cNvSpPr/>
      </dsp:nvSpPr>
      <dsp:spPr>
        <a:xfrm>
          <a:off x="2276575" y="2973410"/>
          <a:ext cx="1642554" cy="1307651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BOAS PRÁTICAS</a:t>
          </a:r>
        </a:p>
      </dsp:txBody>
      <dsp:txXfrm>
        <a:off x="2517121" y="3164911"/>
        <a:ext cx="1161462" cy="92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4AE46-18A7-4905-9C6E-4C1E79D5D978}">
      <dsp:nvSpPr>
        <dsp:cNvPr id="0" name=""/>
        <dsp:cNvSpPr/>
      </dsp:nvSpPr>
      <dsp:spPr>
        <a:xfrm rot="5400000">
          <a:off x="689952" y="1558685"/>
          <a:ext cx="2074800" cy="34524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38049">
              <a:srgbClr val="D46376"/>
            </a:gs>
            <a:gs pos="29182">
              <a:srgbClr val="DE4C5A"/>
            </a:gs>
            <a:gs pos="46916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C741D-8378-4B1E-9FBF-A067FDB1FF5F}">
      <dsp:nvSpPr>
        <dsp:cNvPr id="0" name=""/>
        <dsp:cNvSpPr/>
      </dsp:nvSpPr>
      <dsp:spPr>
        <a:xfrm>
          <a:off x="343616" y="2590215"/>
          <a:ext cx="3116866" cy="273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Mulheres em situação de vulnerabilidade</a:t>
          </a:r>
        </a:p>
      </dsp:txBody>
      <dsp:txXfrm>
        <a:off x="343616" y="2590215"/>
        <a:ext cx="3116866" cy="2732115"/>
      </dsp:txXfrm>
    </dsp:sp>
    <dsp:sp modelId="{B22116C5-4C31-4D4A-BB0A-CE4B48737C9E}">
      <dsp:nvSpPr>
        <dsp:cNvPr id="0" name=""/>
        <dsp:cNvSpPr/>
      </dsp:nvSpPr>
      <dsp:spPr>
        <a:xfrm>
          <a:off x="2872394" y="1304514"/>
          <a:ext cx="588087" cy="58808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E2143-0A39-48AE-96A6-6ACFDCA8EF06}">
      <dsp:nvSpPr>
        <dsp:cNvPr id="0" name=""/>
        <dsp:cNvSpPr/>
      </dsp:nvSpPr>
      <dsp:spPr>
        <a:xfrm rot="5400000">
          <a:off x="4505605" y="614498"/>
          <a:ext cx="2074800" cy="34524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44699">
              <a:srgbClr val="988881"/>
            </a:gs>
            <a:gs pos="42482">
              <a:srgbClr val="659571"/>
            </a:gs>
            <a:gs pos="3000">
              <a:srgbClr val="00B050"/>
            </a:gs>
            <a:gs pos="0">
              <a:srgbClr val="DE4C5A"/>
            </a:gs>
            <a:gs pos="46916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5307A-B2B5-44E5-8D61-A372BC20809B}">
      <dsp:nvSpPr>
        <dsp:cNvPr id="0" name=""/>
        <dsp:cNvSpPr/>
      </dsp:nvSpPr>
      <dsp:spPr>
        <a:xfrm>
          <a:off x="4159269" y="1646028"/>
          <a:ext cx="3116866" cy="273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Autonomia Econômica</a:t>
          </a:r>
        </a:p>
      </dsp:txBody>
      <dsp:txXfrm>
        <a:off x="4159269" y="1646028"/>
        <a:ext cx="3116866" cy="2732115"/>
      </dsp:txXfrm>
    </dsp:sp>
    <dsp:sp modelId="{DA2A72EF-1037-45AB-A68F-A7CB45A0C95A}">
      <dsp:nvSpPr>
        <dsp:cNvPr id="0" name=""/>
        <dsp:cNvSpPr/>
      </dsp:nvSpPr>
      <dsp:spPr>
        <a:xfrm>
          <a:off x="6688047" y="360327"/>
          <a:ext cx="588087" cy="58808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418D3-7BD4-481D-8D69-09B67B711BD4}">
      <dsp:nvSpPr>
        <dsp:cNvPr id="0" name=""/>
        <dsp:cNvSpPr/>
      </dsp:nvSpPr>
      <dsp:spPr>
        <a:xfrm rot="5400000">
          <a:off x="8437846" y="-248860"/>
          <a:ext cx="2074800" cy="34524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8000">
              <a:schemeClr val="accent1">
                <a:lumMod val="40000"/>
                <a:lumOff val="60000"/>
              </a:schemeClr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B2E78-8F0C-49FB-8865-8AC03ADDF4A9}">
      <dsp:nvSpPr>
        <dsp:cNvPr id="0" name=""/>
        <dsp:cNvSpPr/>
      </dsp:nvSpPr>
      <dsp:spPr>
        <a:xfrm>
          <a:off x="8214001" y="856069"/>
          <a:ext cx="2638707" cy="257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Saída da situação de vulnerabilidade, prevenção e quebra do Ciclo de Violência</a:t>
          </a:r>
        </a:p>
      </dsp:txBody>
      <dsp:txXfrm>
        <a:off x="8214001" y="856069"/>
        <a:ext cx="2638707" cy="2577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FABF0-855B-406E-8558-B0DBF6771223}">
      <dsp:nvSpPr>
        <dsp:cNvPr id="0" name=""/>
        <dsp:cNvSpPr/>
      </dsp:nvSpPr>
      <dsp:spPr>
        <a:xfrm>
          <a:off x="2746492" y="1064740"/>
          <a:ext cx="3769990" cy="3902828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Realidade socioeconômica de cada região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3298594" y="1636296"/>
        <a:ext cx="2665786" cy="2759716"/>
      </dsp:txXfrm>
    </dsp:sp>
    <dsp:sp modelId="{B5A0F8C5-6FD6-4052-A038-A73CA3861454}">
      <dsp:nvSpPr>
        <dsp:cNvPr id="0" name=""/>
        <dsp:cNvSpPr/>
      </dsp:nvSpPr>
      <dsp:spPr>
        <a:xfrm>
          <a:off x="3058672" y="178024"/>
          <a:ext cx="3042543" cy="1673023"/>
        </a:xfrm>
        <a:prstGeom prst="ellipse">
          <a:avLst/>
        </a:prstGeom>
        <a:gradFill rotWithShape="0">
          <a:gsLst>
            <a:gs pos="8000">
              <a:srgbClr val="FFFF00"/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QUALIFICA MULHER</a:t>
          </a:r>
        </a:p>
      </dsp:txBody>
      <dsp:txXfrm>
        <a:off x="3504242" y="423033"/>
        <a:ext cx="2151403" cy="1183005"/>
      </dsp:txXfrm>
    </dsp:sp>
    <dsp:sp modelId="{55303959-B9B0-4852-B0FF-A6D700B34815}">
      <dsp:nvSpPr>
        <dsp:cNvPr id="0" name=""/>
        <dsp:cNvSpPr/>
      </dsp:nvSpPr>
      <dsp:spPr>
        <a:xfrm>
          <a:off x="6061585" y="2065351"/>
          <a:ext cx="1897927" cy="1673023"/>
        </a:xfrm>
        <a:prstGeom prst="ellipse">
          <a:avLst/>
        </a:prstGeom>
        <a:gradFill rotWithShape="0">
          <a:gsLst>
            <a:gs pos="8000">
              <a:srgbClr val="FFFF00"/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Eixo II – Qualifica empreende</a:t>
          </a:r>
        </a:p>
      </dsp:txBody>
      <dsp:txXfrm>
        <a:off x="6339530" y="2310360"/>
        <a:ext cx="1342037" cy="1183005"/>
      </dsp:txXfrm>
    </dsp:sp>
    <dsp:sp modelId="{6D9383E9-6F04-4550-85BC-B2E289565331}">
      <dsp:nvSpPr>
        <dsp:cNvPr id="0" name=""/>
        <dsp:cNvSpPr/>
      </dsp:nvSpPr>
      <dsp:spPr>
        <a:xfrm>
          <a:off x="3633244" y="4358688"/>
          <a:ext cx="1996485" cy="1673023"/>
        </a:xfrm>
        <a:prstGeom prst="ellipse">
          <a:avLst/>
        </a:prstGeom>
        <a:gradFill rotWithShape="0">
          <a:gsLst>
            <a:gs pos="8000">
              <a:srgbClr val="FFFF00"/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Eixo III – Qualifica Concretiza</a:t>
          </a:r>
        </a:p>
      </dsp:txBody>
      <dsp:txXfrm>
        <a:off x="3925622" y="4603697"/>
        <a:ext cx="1411729" cy="1183005"/>
      </dsp:txXfrm>
    </dsp:sp>
    <dsp:sp modelId="{B432FC68-37C9-4704-8961-5BAE3283F1A0}">
      <dsp:nvSpPr>
        <dsp:cNvPr id="0" name=""/>
        <dsp:cNvSpPr/>
      </dsp:nvSpPr>
      <dsp:spPr>
        <a:xfrm>
          <a:off x="1378991" y="2164866"/>
          <a:ext cx="1832596" cy="1731127"/>
        </a:xfrm>
        <a:prstGeom prst="ellipse">
          <a:avLst/>
        </a:prstGeom>
        <a:gradFill rotWithShape="0">
          <a:gsLst>
            <a:gs pos="8000">
              <a:srgbClr val="FFFF00"/>
            </a:gs>
            <a:gs pos="0">
              <a:srgbClr val="659571"/>
            </a:gs>
            <a:gs pos="3000">
              <a:srgbClr val="00B050"/>
            </a:gs>
            <a:gs pos="0">
              <a:srgbClr val="DE4C5A"/>
            </a:gs>
            <a:gs pos="6000">
              <a:srgbClr val="CA7A91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Eixo I – Qualifica capacita</a:t>
          </a:r>
        </a:p>
      </dsp:txBody>
      <dsp:txXfrm>
        <a:off x="1647368" y="2418384"/>
        <a:ext cx="1295842" cy="1224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F6D694F9-8785-4FAC-A7B4-AE775C0F03C3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A7099440-682C-44EA-B5FF-57EFE5CE5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58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84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88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4D650-7430-4537-B38B-D6CAE2A64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1DEA87-4A82-465E-AD91-DA0E9F2F8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223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84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37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E1A4C-E9FF-4F94-93A5-41333CDD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5E1C59-88B7-442A-8D20-11F69E9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8535A6-F06A-44BC-A137-E545A25F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2F3745-754C-479F-B857-0F661D91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14857-FD34-4FF3-A93E-EB930A14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633BF-AC2C-4619-A655-2426EBF9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5850"/>
            <a:ext cx="10515600" cy="26908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E9F606-1590-463D-9BF3-E5408B24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2875"/>
            <a:ext cx="10515600" cy="1590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7981F-CC14-404F-A4CC-C3DC5674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27D6BA-0730-4A57-B611-9585B2FE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03C288-925B-40DB-8BFD-2C65CF7D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BA6CB-C04C-4F09-ACC8-CDD6DBE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325CA-301C-4AA5-9FB7-D0029BF6A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AE00DB-15F6-4DC5-9DE2-E3FAD711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C3B0B9-DBAB-449F-84E0-4A3DA755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D9961C-243A-4C4F-A18D-84F98885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A77A8B-D9CB-4CE8-8BA6-104B195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9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5CC8B-A18F-4CDD-9F1F-DB9BC6A3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2555B-277C-460B-9874-553DAED0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84E0D0-4272-46E5-B583-33D40E06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1D2CA2-AD42-47BF-9C45-AE722D41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C746D2-2381-4F89-8DEA-2BFC0D03F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B61DCD-7823-42C5-9951-59A11815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93B2A5-ABF4-40DA-98EC-768EF01F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496527-71F6-41F8-ABB5-A918D4C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3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B36ED-85CD-4C39-A10C-6488AE1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3239DA-CF5C-4102-86F0-0C18360D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5AC068-08A6-4C04-ABAD-BA785313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817DDB-E061-403C-83F7-A829311E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C3697A-4E55-4564-B346-B7DB6D7B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ACB623-601D-4967-8A3E-CB907C29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815DB5-F4D1-4E0E-814E-2C7779C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EAA4C-CC1F-4B13-AF35-076FDEF7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CB6C7-18CF-4537-A1B0-FBEAB195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0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498AB2-5803-4CA3-8FAA-69063E83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D0F49F-D54E-4D87-9AF4-3D4C5E6B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C12F7F-3E4B-4B92-8B4B-31B0C1D6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A921AC-57A0-4E1A-A65C-E44B9C2B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A9700-A4B9-48CB-80E8-6DF0AB8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0A080D-AB9B-4F8A-8A8C-44C1E3338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51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D92DE2-BB19-450C-BEB7-E1CEC166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B0C49C-CEE8-4EED-8ACB-72937B5D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A9BD7D-BB3E-4638-BB08-7C6DB068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08A44F-D0FD-4898-BA5F-2502493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C5C914-D22C-474F-A12F-9BF9D18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4748D3-D19E-47D4-BFD1-74F788C1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86647B-3DAA-4655-BB43-C05168989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40C2-5848-44C0-821D-3C910543FF2E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14A7B8-3AC8-48F9-B1BB-CCC708E10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EBCBD-A8FE-4BF9-8CB7-376F53A6A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516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9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116DF-7D6B-4D88-A88B-BF99594D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041" y="253682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sz="5300" dirty="0"/>
              <a:t>Secretaria NACIONAL DE POLÍTICAS PARA AS MULHERES</a:t>
            </a:r>
            <a:br>
              <a:rPr lang="pt-BR" sz="5300" dirty="0"/>
            </a:br>
            <a:br>
              <a:rPr lang="pt-BR" sz="5300" dirty="0"/>
            </a:br>
            <a:r>
              <a:rPr lang="pt-BR" sz="4000" dirty="0"/>
              <a:t>DEPARTAMENTO de políticas das mulheres e relações sociais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C0973-B85B-4595-AD4E-D3F679693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041" y="5561239"/>
            <a:ext cx="9144000" cy="1032909"/>
          </a:xfrm>
        </p:spPr>
        <p:txBody>
          <a:bodyPr>
            <a:normAutofit/>
          </a:bodyPr>
          <a:lstStyle/>
          <a:p>
            <a:r>
              <a:rPr lang="pt-BR" sz="2800" dirty="0"/>
              <a:t>Diretora Roberta Monzini</a:t>
            </a:r>
          </a:p>
        </p:txBody>
      </p:sp>
    </p:spTree>
    <p:extLst>
      <p:ext uri="{BB962C8B-B14F-4D97-AF65-F5344CB8AC3E}">
        <p14:creationId xmlns:p14="http://schemas.microsoft.com/office/powerpoint/2010/main" val="237820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22791" y="1787857"/>
            <a:ext cx="5437414" cy="2658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Informática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Empreendedorismo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Secretaria/Recursos Humanos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Educação Financeira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Estética – Manicure e Pedicure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1CB863B-220E-4603-B4B9-CF8EDEC11DE8}"/>
              </a:ext>
            </a:extLst>
          </p:cNvPr>
          <p:cNvSpPr txBox="1"/>
          <p:nvPr/>
        </p:nvSpPr>
        <p:spPr>
          <a:xfrm>
            <a:off x="225428" y="5075763"/>
            <a:ext cx="1013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Localiza-se o </a:t>
            </a:r>
            <a:r>
              <a:rPr lang="pt-BR" sz="2000" b="1" dirty="0"/>
              <a:t>maior Centro financeiro </a:t>
            </a:r>
            <a:r>
              <a:rPr lang="pt-BR" dirty="0"/>
              <a:t>do país e da América Latina e corresponde a 55% do PIB Nacional</a:t>
            </a:r>
          </a:p>
        </p:txBody>
      </p:sp>
      <p:sp>
        <p:nvSpPr>
          <p:cNvPr id="3" name="AutoShape 2" descr="blob:https://web.whatsapp.com/12e4b12e-6081-43ce-96aa-8f3429a50b1d">
            <a:extLst>
              <a:ext uri="{FF2B5EF4-FFF2-40B4-BE49-F238E27FC236}">
                <a16:creationId xmlns:a16="http://schemas.microsoft.com/office/drawing/2014/main" id="{5E37E289-8E0E-46B7-A9E0-E5920967E6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2F83C07-72EF-48CB-8EB2-242D22AB5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6091"/>
            <a:ext cx="5738671" cy="358012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25F94B0-B9DF-403F-8AEA-781E4193061E}"/>
              </a:ext>
            </a:extLst>
          </p:cNvPr>
          <p:cNvSpPr txBox="1"/>
          <p:nvPr/>
        </p:nvSpPr>
        <p:spPr>
          <a:xfrm>
            <a:off x="8643157" y="3832249"/>
            <a:ext cx="319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4920 MULHERES BENEFICIADAS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42449" y="579011"/>
            <a:ext cx="333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</a:rPr>
              <a:t>SUDESTE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46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6</a:t>
            </a:r>
            <a:r>
              <a:rPr lang="pt-BR" sz="3600"/>
              <a:t>.</a:t>
            </a:r>
            <a:r>
              <a:rPr lang="pt-BR" sz="3600" dirty="0"/>
              <a:t>	Ações específicas para o período de pandemia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950B2535-C6E0-4E5C-82EE-91ADE6FD6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7D6532-66F4-4C37-AF54-C58A37C9CE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77718" y="2513676"/>
            <a:ext cx="5677469" cy="1171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/>
              <a:t> I Fórum Virtual de autonomia econômica feminina em tempos de covid-19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07484549"/>
              </p:ext>
            </p:extLst>
          </p:nvPr>
        </p:nvGraphicFramePr>
        <p:xfrm>
          <a:off x="-1405718" y="1690688"/>
          <a:ext cx="9648965" cy="493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67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pt-BR" sz="3600" dirty="0" err="1">
                <a:solidFill>
                  <a:schemeClr val="tx1"/>
                </a:solidFill>
              </a:rPr>
              <a:t>Webinários</a:t>
            </a:r>
            <a:r>
              <a:rPr lang="pt-BR" sz="3600" dirty="0">
                <a:solidFill>
                  <a:schemeClr val="tx1"/>
                </a:solidFill>
              </a:rPr>
              <a:t> de Educação Financeira 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950B2535-C6E0-4E5C-82EE-91ADE6FD6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9908919"/>
              </p:ext>
            </p:extLst>
          </p:nvPr>
        </p:nvGraphicFramePr>
        <p:xfrm>
          <a:off x="651063" y="1514901"/>
          <a:ext cx="11086012" cy="568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54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23B6E03-66BA-480F-B9A3-DF9FB9D3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Geração de Renda por meio de Confecção de Máscaras de proteção</a:t>
            </a:r>
          </a:p>
        </p:txBody>
      </p:sp>
      <p:pic>
        <p:nvPicPr>
          <p:cNvPr id="7" name="Espaço Reservado para Conteúdo 7">
            <a:extLst>
              <a:ext uri="{FF2B5EF4-FFF2-40B4-BE49-F238E27FC236}">
                <a16:creationId xmlns:a16="http://schemas.microsoft.com/office/drawing/2014/main" id="{94B62607-4569-466B-81B7-9444D3AFE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088" y="1871045"/>
            <a:ext cx="3176588" cy="14139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29A46F-9DEC-413D-B41B-E5B9EE5F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75" y="4232139"/>
            <a:ext cx="3077577" cy="161832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72D17CE-AB0E-4D58-9377-AEF6FDDBD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14" y="3465315"/>
            <a:ext cx="2541590" cy="296854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79224" y="2060812"/>
            <a:ext cx="4312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Mais de 50 Instituições da Sociedade Civil Inscritas;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8 Toneladas de tecidos doados;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Confecção de máscaras inclusivas – destinadas à deficientes auditivos (5.000 unidades)</a:t>
            </a:r>
          </a:p>
        </p:txBody>
      </p:sp>
    </p:spTree>
    <p:extLst>
      <p:ext uri="{BB962C8B-B14F-4D97-AF65-F5344CB8AC3E}">
        <p14:creationId xmlns:p14="http://schemas.microsoft.com/office/powerpoint/2010/main" val="339320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7.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6550557"/>
              </p:ext>
            </p:extLst>
          </p:nvPr>
        </p:nvGraphicFramePr>
        <p:xfrm>
          <a:off x="1499737" y="464024"/>
          <a:ext cx="9295641" cy="603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76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FD86B-B538-405C-9E6A-DBCC26B6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23" y="0"/>
            <a:ext cx="10992729" cy="1646555"/>
          </a:xfrm>
        </p:spPr>
        <p:txBody>
          <a:bodyPr>
            <a:normAutofit/>
          </a:bodyPr>
          <a:lstStyle/>
          <a:p>
            <a:r>
              <a:rPr lang="pt-BR" sz="3600" dirty="0"/>
              <a:t>8. Auxílio Emergencial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BF13C3-2EBE-452A-9E7F-56DE1F3F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995" y="1308416"/>
            <a:ext cx="7530010" cy="42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000" dirty="0"/>
              <a:t>Obrigada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-1033462" y="5535613"/>
            <a:ext cx="9144000" cy="1322387"/>
          </a:xfrm>
        </p:spPr>
        <p:txBody>
          <a:bodyPr>
            <a:normAutofit/>
          </a:bodyPr>
          <a:lstStyle/>
          <a:p>
            <a:r>
              <a:rPr lang="pt-BR" sz="2800" dirty="0"/>
              <a:t>dpmrs@mdh.gov.br</a:t>
            </a:r>
          </a:p>
        </p:txBody>
      </p:sp>
    </p:spTree>
    <p:extLst>
      <p:ext uri="{BB962C8B-B14F-4D97-AF65-F5344CB8AC3E}">
        <p14:creationId xmlns:p14="http://schemas.microsoft.com/office/powerpoint/2010/main" val="306886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7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75D43BE-BDC8-4801-90EF-A274F30DB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  <a:extLst/>
          </a:blip>
          <a:srcRect b="15414"/>
          <a:stretch/>
        </p:blipFill>
        <p:spPr>
          <a:xfrm>
            <a:off x="109888" y="-1"/>
            <a:ext cx="1219198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08" y="1433827"/>
            <a:ext cx="8595359" cy="3502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</a:rPr>
              <a:t>Autonomia econômica feminina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 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uma conquista de todas”</a:t>
            </a:r>
            <a:br>
              <a:rPr lang="en-US" sz="4200" dirty="0">
                <a:solidFill>
                  <a:srgbClr val="FFFFFF"/>
                </a:solidFill>
              </a:rPr>
            </a:br>
            <a:br>
              <a:rPr lang="en-US" sz="4200" dirty="0">
                <a:solidFill>
                  <a:srgbClr val="FFFFFF"/>
                </a:solidFill>
              </a:rPr>
            </a:br>
            <a:endParaRPr lang="en-US" sz="4200" dirty="0">
              <a:solidFill>
                <a:srgbClr val="FFFFFF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98C2839-A8EB-4800-8A21-52920E0E0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993" y="523568"/>
            <a:ext cx="2070013" cy="5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1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44930" y="604158"/>
            <a:ext cx="11021786" cy="161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 startAt="2"/>
            </a:pPr>
            <a:r>
              <a:rPr lang="pt-BR" sz="4000" b="1" dirty="0">
                <a:solidFill>
                  <a:schemeClr val="accent6"/>
                </a:solidFill>
              </a:rPr>
              <a:t>Cenário brasileiro durante a Pandemia</a:t>
            </a:r>
          </a:p>
          <a:p>
            <a:pPr algn="ctr"/>
            <a:r>
              <a:rPr lang="pt-BR" sz="4000" b="1" dirty="0">
                <a:solidFill>
                  <a:schemeClr val="accent6"/>
                </a:solidFill>
              </a:rPr>
              <a:t>– IPEA </a:t>
            </a:r>
            <a:r>
              <a:rPr lang="pt-BR" sz="2000" b="1" dirty="0">
                <a:solidFill>
                  <a:schemeClr val="accent6"/>
                </a:solidFill>
              </a:rPr>
              <a:t>(Instituto de Pesquisa Econômica Aplicada)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3DC726F4-9DB1-4298-9EEF-201EDAB6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297"/>
            <a:ext cx="10428516" cy="30314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pt-BR" b="1" dirty="0"/>
              <a:t>7.000.000 (milhões) de Mulheres deixaram o mercado de trabalho.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 </a:t>
            </a:r>
          </a:p>
          <a:p>
            <a:pPr marL="0" indent="0" algn="ctr">
              <a:buNone/>
            </a:pPr>
            <a:r>
              <a:rPr lang="pt-BR" b="1" dirty="0"/>
              <a:t>25%            em relação aos homens.</a:t>
            </a:r>
          </a:p>
        </p:txBody>
      </p:sp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CB2EC0CD-4372-4AF5-970D-00298A60D303}"/>
              </a:ext>
            </a:extLst>
          </p:cNvPr>
          <p:cNvSpPr/>
          <p:nvPr/>
        </p:nvSpPr>
        <p:spPr>
          <a:xfrm>
            <a:off x="4257568" y="4163628"/>
            <a:ext cx="571884" cy="6205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05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19"/>
          <p:cNvSpPr/>
          <p:nvPr/>
        </p:nvSpPr>
        <p:spPr>
          <a:xfrm>
            <a:off x="3179927" y="2488707"/>
            <a:ext cx="4995082" cy="10733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•	Urgência da efetivação das ações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179927" y="3780436"/>
            <a:ext cx="4995083" cy="10426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•	Viabilização rápida dos projetos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504442" y="336771"/>
            <a:ext cx="9813471" cy="1962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 startAt="3"/>
            </a:pPr>
            <a:r>
              <a:rPr lang="pt-BR" sz="4000" b="1" dirty="0">
                <a:solidFill>
                  <a:schemeClr val="accent6"/>
                </a:solidFill>
              </a:rPr>
              <a:t>Atuação Nacional (Ação Emergencial): </a:t>
            </a:r>
          </a:p>
          <a:p>
            <a:pPr algn="ctr"/>
            <a:r>
              <a:rPr lang="pt-BR" sz="4000" b="1" dirty="0">
                <a:solidFill>
                  <a:schemeClr val="accent6"/>
                </a:solidFill>
              </a:rPr>
              <a:t>     </a:t>
            </a:r>
            <a:r>
              <a:rPr lang="pt-BR" sz="4000" dirty="0">
                <a:solidFill>
                  <a:schemeClr val="accent6"/>
                </a:solidFill>
              </a:rPr>
              <a:t>2 Instrumentos Jurídicos </a:t>
            </a:r>
            <a:r>
              <a:rPr lang="pt-BR" sz="4000" dirty="0"/>
              <a:t>d</a:t>
            </a:r>
          </a:p>
          <a:p>
            <a:pPr algn="ctr"/>
            <a:r>
              <a:rPr lang="pt-BR" sz="4000" dirty="0">
                <a:solidFill>
                  <a:schemeClr val="accent6"/>
                </a:solidFill>
              </a:rPr>
              <a:t>TED E CONVÊNIO</a:t>
            </a:r>
          </a:p>
        </p:txBody>
      </p:sp>
      <p:sp>
        <p:nvSpPr>
          <p:cNvPr id="5" name="Retângulo de cantos arredondados 19">
            <a:extLst>
              <a:ext uri="{FF2B5EF4-FFF2-40B4-BE49-F238E27FC236}">
                <a16:creationId xmlns:a16="http://schemas.microsoft.com/office/drawing/2014/main" id="{CE29B378-1EAA-4BE9-8FD8-C4AF83FCFCC6}"/>
              </a:ext>
            </a:extLst>
          </p:cNvPr>
          <p:cNvSpPr/>
          <p:nvPr/>
        </p:nvSpPr>
        <p:spPr>
          <a:xfrm>
            <a:off x="3179927" y="5041409"/>
            <a:ext cx="4995082" cy="7759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•	Desburocratização</a:t>
            </a:r>
          </a:p>
        </p:txBody>
      </p:sp>
    </p:spTree>
    <p:extLst>
      <p:ext uri="{BB962C8B-B14F-4D97-AF65-F5344CB8AC3E}">
        <p14:creationId xmlns:p14="http://schemas.microsoft.com/office/powerpoint/2010/main" val="395678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19"/>
          <p:cNvSpPr/>
          <p:nvPr/>
        </p:nvSpPr>
        <p:spPr>
          <a:xfrm>
            <a:off x="1091953" y="1689010"/>
            <a:ext cx="8052046" cy="10776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•	Universidades Federais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091952" y="3146822"/>
            <a:ext cx="8052047" cy="10776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•	Institutos Federais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504442" y="336771"/>
            <a:ext cx="9813471" cy="114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accent6"/>
                </a:solidFill>
              </a:rPr>
              <a:t>4. EXECUÇÃO</a:t>
            </a:r>
            <a:endParaRPr lang="pt-BR" sz="4000" dirty="0">
              <a:solidFill>
                <a:schemeClr val="accent6"/>
              </a:solidFill>
            </a:endParaRPr>
          </a:p>
        </p:txBody>
      </p:sp>
      <p:sp>
        <p:nvSpPr>
          <p:cNvPr id="5" name="Retângulo de cantos arredondados 19">
            <a:extLst>
              <a:ext uri="{FF2B5EF4-FFF2-40B4-BE49-F238E27FC236}">
                <a16:creationId xmlns:a16="http://schemas.microsoft.com/office/drawing/2014/main" id="{CE29B378-1EAA-4BE9-8FD8-C4AF83FCFCC6}"/>
              </a:ext>
            </a:extLst>
          </p:cNvPr>
          <p:cNvSpPr/>
          <p:nvPr/>
        </p:nvSpPr>
        <p:spPr>
          <a:xfrm>
            <a:off x="1091953" y="4561192"/>
            <a:ext cx="8052046" cy="10776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•	Projetos de Sucesso</a:t>
            </a:r>
          </a:p>
        </p:txBody>
      </p:sp>
    </p:spTree>
    <p:extLst>
      <p:ext uri="{BB962C8B-B14F-4D97-AF65-F5344CB8AC3E}">
        <p14:creationId xmlns:p14="http://schemas.microsoft.com/office/powerpoint/2010/main" val="155353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375AC-BCC5-4E12-B03A-2C41ED39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612"/>
            <a:ext cx="10515600" cy="1259633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chemeClr val="accent6"/>
                </a:solidFill>
              </a:rPr>
              <a:t>5.</a:t>
            </a:r>
            <a:r>
              <a:rPr lang="pt-BR" sz="4000" dirty="0">
                <a:solidFill>
                  <a:schemeClr val="accent6"/>
                </a:solidFill>
              </a:rPr>
              <a:t>	</a:t>
            </a:r>
            <a:r>
              <a:rPr lang="pt-BR" sz="3200" dirty="0">
                <a:solidFill>
                  <a:schemeClr val="accent6"/>
                </a:solidFill>
              </a:rPr>
              <a:t>Regiões do Brasil</a:t>
            </a:r>
            <a:br>
              <a:rPr lang="pt-BR" sz="3200" dirty="0">
                <a:solidFill>
                  <a:schemeClr val="accent6"/>
                </a:solidFill>
              </a:rPr>
            </a:br>
            <a:endParaRPr lang="pt-BR" sz="3200" dirty="0">
              <a:solidFill>
                <a:schemeClr val="accent6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5232" y="2210041"/>
            <a:ext cx="5281684" cy="279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Empreendedorismo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Corte e Costura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Confeitaria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Educação Financeira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Produção de Farinha e Derivados          da Mandioca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Estética – Manicure e Pedicure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0D8086-40A9-421E-BA89-A6CB28630AC3}"/>
              </a:ext>
            </a:extLst>
          </p:cNvPr>
          <p:cNvSpPr txBox="1"/>
          <p:nvPr/>
        </p:nvSpPr>
        <p:spPr>
          <a:xfrm>
            <a:off x="215232" y="5247491"/>
            <a:ext cx="926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Marisqueiras: </a:t>
            </a:r>
            <a:r>
              <a:rPr lang="pt-BR" dirty="0"/>
              <a:t>Foi sancionada a Lei 13.902 pelo Presidente Jair Messias Bolsonaro que reconhece a profissão e define as responsabilidades do poder público. (Direito ao seguro Defeso), uma ação inclusiva.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ADDD1E-4B10-43AC-A1FE-1CC50BF9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96" y="1636206"/>
            <a:ext cx="4905801" cy="31351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2F3F107-97A6-489E-8818-2EEFF69CD731}"/>
              </a:ext>
            </a:extLst>
          </p:cNvPr>
          <p:cNvSpPr txBox="1"/>
          <p:nvPr/>
        </p:nvSpPr>
        <p:spPr>
          <a:xfrm>
            <a:off x="8359213" y="4765989"/>
            <a:ext cx="318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2595 MULHERES BENEFICIADAS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66110" y="1174541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</a:rPr>
              <a:t>NORDESTE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25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46623" y="1787857"/>
            <a:ext cx="5412641" cy="2511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Panificação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Corte e costura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Construção civil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Educação Financeira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/>
              <a:t>Empreendedorismo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3A2ACE-FCD1-4F4C-99AA-00ED6B63979E}"/>
              </a:ext>
            </a:extLst>
          </p:cNvPr>
          <p:cNvSpPr txBox="1"/>
          <p:nvPr/>
        </p:nvSpPr>
        <p:spPr>
          <a:xfrm>
            <a:off x="248574" y="5397623"/>
            <a:ext cx="9170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Vocação Profissional </a:t>
            </a:r>
            <a:r>
              <a:rPr lang="pt-BR" dirty="0"/>
              <a:t>da Região está voltada para Construção Civil e desenvolvimento industrial.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85676A-A90A-46FF-9F3B-D226892E0A89}"/>
              </a:ext>
            </a:extLst>
          </p:cNvPr>
          <p:cNvSpPr txBox="1"/>
          <p:nvPr/>
        </p:nvSpPr>
        <p:spPr>
          <a:xfrm>
            <a:off x="8470362" y="3664713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2280 MULHERES BENEFICIADAS</a:t>
            </a:r>
            <a:endParaRPr lang="pt-BR" dirty="0"/>
          </a:p>
        </p:txBody>
      </p:sp>
      <p:sp>
        <p:nvSpPr>
          <p:cNvPr id="8" name="AutoShape 2" descr="blob:https://web.whatsapp.com/a81f8031-3742-4fe4-a94a-51adcaeed439">
            <a:extLst>
              <a:ext uri="{FF2B5EF4-FFF2-40B4-BE49-F238E27FC236}">
                <a16:creationId xmlns:a16="http://schemas.microsoft.com/office/drawing/2014/main" id="{A9369EA1-A7E7-4A27-B6CE-E670F15632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B72F18-A360-45A6-88DF-CA7CD8197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62" y="331741"/>
            <a:ext cx="4999458" cy="333297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4971" y="684570"/>
            <a:ext cx="443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/>
                </a:solidFill>
              </a:rPr>
              <a:t>CENTRO OESTE</a:t>
            </a:r>
            <a:endParaRPr lang="pt-BR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1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70452" y="1799239"/>
            <a:ext cx="5453553" cy="2464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Culinária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Mecânica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Eletricista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Empreendedorismo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Educação Financeira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77A2D8-46FB-4963-9B09-0DFB5FD5C6B3}"/>
              </a:ext>
            </a:extLst>
          </p:cNvPr>
          <p:cNvSpPr txBox="1"/>
          <p:nvPr/>
        </p:nvSpPr>
        <p:spPr>
          <a:xfrm>
            <a:off x="270452" y="5130673"/>
            <a:ext cx="1000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Atividades Ligadas ao Ecoturismo/ biodiversidade da reserva extrativista/ </a:t>
            </a:r>
            <a:r>
              <a:rPr lang="pt-BR" sz="2000" b="1" dirty="0"/>
              <a:t>Cursos que eram voltados ao público masculino.</a:t>
            </a:r>
          </a:p>
        </p:txBody>
      </p:sp>
      <p:sp>
        <p:nvSpPr>
          <p:cNvPr id="3" name="AutoShape 2" descr="blob:https://web.whatsapp.com/33534e6d-648c-4c2e-9a8e-bd3095bcbea0">
            <a:extLst>
              <a:ext uri="{FF2B5EF4-FFF2-40B4-BE49-F238E27FC236}">
                <a16:creationId xmlns:a16="http://schemas.microsoft.com/office/drawing/2014/main" id="{856CFCD9-E3F6-4A7C-8CFA-9DCB4DBE0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6D2449-3197-48BD-B292-17FAEC46115B}"/>
              </a:ext>
            </a:extLst>
          </p:cNvPr>
          <p:cNvSpPr txBox="1"/>
          <p:nvPr/>
        </p:nvSpPr>
        <p:spPr>
          <a:xfrm>
            <a:off x="8928682" y="3849628"/>
            <a:ext cx="362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435 MULHERES BENEFICIADAS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EC80CA1-8566-4C93-A1B1-1563414B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995" y="413844"/>
            <a:ext cx="5458152" cy="33865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24501" y="450054"/>
            <a:ext cx="3971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</a:rPr>
              <a:t>NORTE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86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94049" y="2415654"/>
            <a:ext cx="5437413" cy="1909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Produção agrícola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Educação Financeira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Produção de Alimentos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916970-EF7F-44CD-AFB5-3A5B51BEE660}"/>
              </a:ext>
            </a:extLst>
          </p:cNvPr>
          <p:cNvSpPr txBox="1"/>
          <p:nvPr/>
        </p:nvSpPr>
        <p:spPr>
          <a:xfrm>
            <a:off x="116909" y="5213313"/>
            <a:ext cx="104366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Brasil tem quase </a:t>
            </a:r>
            <a:r>
              <a:rPr lang="pt-BR" sz="2000" b="1" dirty="0"/>
              <a:t>1 milhão de propriedades Rurais chefiadas por Mulheres</a:t>
            </a:r>
            <a:r>
              <a:rPr lang="pt-BR" dirty="0"/>
              <a:t>, representando 20 % do total do país. “Mulheres Rurais, Censo agro 2017” IBGE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8C82ADC-B4EF-4D53-81ED-EDFD655C7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39" y="305539"/>
            <a:ext cx="5043374" cy="36505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B9ACE80-2330-4194-B26F-47500F2AAE35}"/>
              </a:ext>
            </a:extLst>
          </p:cNvPr>
          <p:cNvSpPr txBox="1"/>
          <p:nvPr/>
        </p:nvSpPr>
        <p:spPr>
          <a:xfrm>
            <a:off x="8625119" y="3956100"/>
            <a:ext cx="330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1320 MULHERES BENEFICIADAS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93467" y="723345"/>
            <a:ext cx="387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</a:rPr>
              <a:t>SUL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906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