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7" r:id="rId3"/>
    <p:sldId id="276" r:id="rId4"/>
    <p:sldId id="327" r:id="rId5"/>
    <p:sldId id="328" r:id="rId6"/>
    <p:sldId id="341" r:id="rId7"/>
    <p:sldId id="342" r:id="rId8"/>
    <p:sldId id="317" r:id="rId9"/>
    <p:sldId id="334" r:id="rId10"/>
    <p:sldId id="320" r:id="rId11"/>
    <p:sldId id="337" r:id="rId12"/>
    <p:sldId id="321" r:id="rId13"/>
    <p:sldId id="339" r:id="rId14"/>
    <p:sldId id="338" r:id="rId15"/>
    <p:sldId id="330" r:id="rId16"/>
    <p:sldId id="326" r:id="rId17"/>
    <p:sldId id="324" r:id="rId18"/>
    <p:sldId id="318" r:id="rId19"/>
    <p:sldId id="319" r:id="rId20"/>
    <p:sldId id="325" r:id="rId21"/>
    <p:sldId id="340" r:id="rId22"/>
    <p:sldId id="300" r:id="rId23"/>
    <p:sldId id="333" r:id="rId24"/>
    <p:sldId id="343" r:id="rId25"/>
  </p:sldIdLst>
  <p:sldSz cx="12192000" cy="6858000"/>
  <p:notesSz cx="10021888" cy="68897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075" autoAdjust="0"/>
  </p:normalViewPr>
  <p:slideViewPr>
    <p:cSldViewPr snapToGrid="0">
      <p:cViewPr>
        <p:scale>
          <a:sx n="104" d="100"/>
          <a:sy n="104" d="100"/>
        </p:scale>
        <p:origin x="-82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600" b="1"/>
              <a:t>Reintegração de Ex-Militares e Outros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1111111111111112E-2"/>
                  <c:y val="-6.3186358711943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58E-3"/>
                  <c:y val="-6.3186358711943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Folha1!$D$6:$J$6</c:f>
              <c:strCache>
                <c:ptCount val="5"/>
                <c:pt idx="0">
                  <c:v>Total</c:v>
                </c:pt>
                <c:pt idx="1">
                  <c:v>Ex- Militares </c:v>
                </c:pt>
                <c:pt idx="2">
                  <c:v>Ex-Militares Deficientes de Guerra</c:v>
                </c:pt>
                <c:pt idx="3">
                  <c:v>Mulheres Ex-Militares </c:v>
                </c:pt>
                <c:pt idx="4">
                  <c:v>Viúvas de Ex-Militar </c:v>
                </c:pt>
              </c:strCache>
            </c:strRef>
          </c:cat>
          <c:val>
            <c:numRef>
              <c:f>Folha1!$D$7:$J$7</c:f>
              <c:numCache>
                <c:formatCode>General</c:formatCode>
                <c:ptCount val="5"/>
                <c:pt idx="0">
                  <c:v>1457</c:v>
                </c:pt>
                <c:pt idx="1">
                  <c:v>1390</c:v>
                </c:pt>
                <c:pt idx="2">
                  <c:v>23</c:v>
                </c:pt>
                <c:pt idx="3">
                  <c:v>31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386112"/>
        <c:axId val="61674624"/>
        <c:axId val="0"/>
      </c:bar3DChart>
      <c:catAx>
        <c:axId val="6138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1674624"/>
        <c:crosses val="autoZero"/>
        <c:auto val="1"/>
        <c:lblAlgn val="ctr"/>
        <c:lblOffset val="100"/>
        <c:noMultiLvlLbl val="0"/>
      </c:catAx>
      <c:valAx>
        <c:axId val="6167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138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5535F-92B0-49EC-A560-D8CAF3E272B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30EA0EA-3F0B-42D0-A25D-7E5D3E7ABB7E}">
      <dgm:prSet phldrT="[Texto]"/>
      <dgm:spPr/>
      <dgm:t>
        <a:bodyPr/>
        <a:lstStyle/>
        <a:p>
          <a:pPr algn="just"/>
          <a:r>
            <a:rPr lang="pt-PT" b="1" dirty="0" smtClean="0"/>
            <a:t>Cada município recebe o valor anual de 300 milhões de Kwanzas sendo 25 milhões de Kwanzas/ mês.</a:t>
          </a:r>
          <a:endParaRPr lang="pt-PT" b="1" dirty="0"/>
        </a:p>
      </dgm:t>
    </dgm:pt>
    <dgm:pt modelId="{647D5D8D-A078-42B3-A847-8F2E6E9142FB}" type="parTrans" cxnId="{168AC933-C185-4FB7-8FC1-A5E5D10B20FD}">
      <dgm:prSet/>
      <dgm:spPr/>
      <dgm:t>
        <a:bodyPr/>
        <a:lstStyle/>
        <a:p>
          <a:endParaRPr lang="pt-PT" b="1"/>
        </a:p>
      </dgm:t>
    </dgm:pt>
    <dgm:pt modelId="{FA61EB0F-F1CA-49B1-B148-83665868AB69}" type="sibTrans" cxnId="{168AC933-C185-4FB7-8FC1-A5E5D10B20FD}">
      <dgm:prSet/>
      <dgm:spPr/>
      <dgm:t>
        <a:bodyPr/>
        <a:lstStyle/>
        <a:p>
          <a:endParaRPr lang="pt-PT" b="1"/>
        </a:p>
      </dgm:t>
    </dgm:pt>
    <dgm:pt modelId="{30DB4F7B-3B1B-4F00-8F58-5C567B29767B}">
      <dgm:prSet phldrT="[Texto]"/>
      <dgm:spPr/>
      <dgm:t>
        <a:bodyPr/>
        <a:lstStyle/>
        <a:p>
          <a:pPr algn="just"/>
          <a:r>
            <a:rPr lang="pt-PT" b="1" dirty="0" smtClean="0"/>
            <a:t>36 milhões de Kwanzas anuais são disponibilizados para acções sobre Empoderamento Feminino/município</a:t>
          </a:r>
          <a:endParaRPr lang="pt-PT" b="1" dirty="0"/>
        </a:p>
      </dgm:t>
    </dgm:pt>
    <dgm:pt modelId="{EF6B73F3-8471-444D-8DF3-D269FDBD2480}" type="parTrans" cxnId="{8071A19F-4C54-41E7-8CCB-C33EC30B81AD}">
      <dgm:prSet/>
      <dgm:spPr/>
      <dgm:t>
        <a:bodyPr/>
        <a:lstStyle/>
        <a:p>
          <a:endParaRPr lang="pt-PT" b="1"/>
        </a:p>
      </dgm:t>
    </dgm:pt>
    <dgm:pt modelId="{DDCB7216-C1EC-44A3-9A12-8207D657FE80}" type="sibTrans" cxnId="{8071A19F-4C54-41E7-8CCB-C33EC30B81AD}">
      <dgm:prSet/>
      <dgm:spPr/>
      <dgm:t>
        <a:bodyPr/>
        <a:lstStyle/>
        <a:p>
          <a:endParaRPr lang="pt-PT" b="1"/>
        </a:p>
      </dgm:t>
    </dgm:pt>
    <dgm:pt modelId="{83F8F436-D967-4A01-9EC9-9854144058AB}">
      <dgm:prSet phldrT="[Texto]"/>
      <dgm:spPr/>
      <dgm:t>
        <a:bodyPr/>
        <a:lstStyle/>
        <a:p>
          <a:pPr algn="just"/>
          <a:r>
            <a:rPr lang="pt-PT" b="1" dirty="0" smtClean="0">
              <a:solidFill>
                <a:schemeClr val="tx1"/>
              </a:solidFill>
            </a:rPr>
            <a:t>A ordem de 3 milhões de kwanzas disponibilizados mensalmente para acções de Empoderamento Feminino/município.</a:t>
          </a:r>
          <a:endParaRPr lang="pt-PT" b="1" dirty="0">
            <a:solidFill>
              <a:schemeClr val="tx1"/>
            </a:solidFill>
          </a:endParaRPr>
        </a:p>
      </dgm:t>
    </dgm:pt>
    <dgm:pt modelId="{C9B2BE95-74E0-4F3A-A0FB-5447ABE65E8A}" type="parTrans" cxnId="{D081221F-BC86-44C8-BCFF-9CAE94FC4524}">
      <dgm:prSet/>
      <dgm:spPr/>
      <dgm:t>
        <a:bodyPr/>
        <a:lstStyle/>
        <a:p>
          <a:endParaRPr lang="pt-PT" b="1"/>
        </a:p>
      </dgm:t>
    </dgm:pt>
    <dgm:pt modelId="{AFB07096-FB9D-494E-99C6-F7FF0BD8F411}" type="sibTrans" cxnId="{D081221F-BC86-44C8-BCFF-9CAE94FC4524}">
      <dgm:prSet/>
      <dgm:spPr/>
      <dgm:t>
        <a:bodyPr/>
        <a:lstStyle/>
        <a:p>
          <a:endParaRPr lang="pt-PT" b="1"/>
        </a:p>
      </dgm:t>
    </dgm:pt>
    <dgm:pt modelId="{76523E1C-B71F-4B4C-936C-5314A54BB431}" type="pres">
      <dgm:prSet presAssocID="{D6F5535F-92B0-49EC-A560-D8CAF3E272B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AAE7993-291D-4815-B291-A87C11C9C236}" type="pres">
      <dgm:prSet presAssocID="{D6F5535F-92B0-49EC-A560-D8CAF3E272B7}" presName="dummyMaxCanvas" presStyleCnt="0">
        <dgm:presLayoutVars/>
      </dgm:prSet>
      <dgm:spPr/>
    </dgm:pt>
    <dgm:pt modelId="{E06C8BD9-960B-44DE-8EEE-59C48F2A20D8}" type="pres">
      <dgm:prSet presAssocID="{D6F5535F-92B0-49EC-A560-D8CAF3E272B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99D9D4-CFFB-4D72-8144-89BEAE9B6F17}" type="pres">
      <dgm:prSet presAssocID="{D6F5535F-92B0-49EC-A560-D8CAF3E272B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B619B9F-DAC0-466A-966E-1E9A2FE771AE}" type="pres">
      <dgm:prSet presAssocID="{D6F5535F-92B0-49EC-A560-D8CAF3E272B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0F74CA8-CC8F-4949-AB38-CD1CD751BBAE}" type="pres">
      <dgm:prSet presAssocID="{D6F5535F-92B0-49EC-A560-D8CAF3E272B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3204CFE-4684-473A-AB54-53392DEC74C3}" type="pres">
      <dgm:prSet presAssocID="{D6F5535F-92B0-49EC-A560-D8CAF3E272B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D1923AD-CEBD-468A-92FD-EFBAF787B640}" type="pres">
      <dgm:prSet presAssocID="{D6F5535F-92B0-49EC-A560-D8CAF3E272B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147912-0835-4EB0-B9BB-2603B3AA5DC2}" type="pres">
      <dgm:prSet presAssocID="{D6F5535F-92B0-49EC-A560-D8CAF3E272B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1B3337-0500-4EF7-9ECC-CBB8D18E5B38}" type="pres">
      <dgm:prSet presAssocID="{D6F5535F-92B0-49EC-A560-D8CAF3E272B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B59407F-619B-42EA-AD5E-95C5AE779C03}" type="presOf" srcId="{83F8F436-D967-4A01-9EC9-9854144058AB}" destId="{0B1B3337-0500-4EF7-9ECC-CBB8D18E5B38}" srcOrd="1" destOrd="0" presId="urn:microsoft.com/office/officeart/2005/8/layout/vProcess5"/>
    <dgm:cxn modelId="{4861054C-01D4-4D84-84EF-FCC30184FDCA}" type="presOf" srcId="{DDCB7216-C1EC-44A3-9A12-8207D657FE80}" destId="{03204CFE-4684-473A-AB54-53392DEC74C3}" srcOrd="0" destOrd="0" presId="urn:microsoft.com/office/officeart/2005/8/layout/vProcess5"/>
    <dgm:cxn modelId="{768AEA1F-6100-40D7-A229-22B286795801}" type="presOf" srcId="{FA61EB0F-F1CA-49B1-B148-83665868AB69}" destId="{10F74CA8-CC8F-4949-AB38-CD1CD751BBAE}" srcOrd="0" destOrd="0" presId="urn:microsoft.com/office/officeart/2005/8/layout/vProcess5"/>
    <dgm:cxn modelId="{168AC933-C185-4FB7-8FC1-A5E5D10B20FD}" srcId="{D6F5535F-92B0-49EC-A560-D8CAF3E272B7}" destId="{930EA0EA-3F0B-42D0-A25D-7E5D3E7ABB7E}" srcOrd="0" destOrd="0" parTransId="{647D5D8D-A078-42B3-A847-8F2E6E9142FB}" sibTransId="{FA61EB0F-F1CA-49B1-B148-83665868AB69}"/>
    <dgm:cxn modelId="{991473F3-BB6B-4425-BD0D-D416756F0F6D}" type="presOf" srcId="{83F8F436-D967-4A01-9EC9-9854144058AB}" destId="{9B619B9F-DAC0-466A-966E-1E9A2FE771AE}" srcOrd="0" destOrd="0" presId="urn:microsoft.com/office/officeart/2005/8/layout/vProcess5"/>
    <dgm:cxn modelId="{8071A19F-4C54-41E7-8CCB-C33EC30B81AD}" srcId="{D6F5535F-92B0-49EC-A560-D8CAF3E272B7}" destId="{30DB4F7B-3B1B-4F00-8F58-5C567B29767B}" srcOrd="1" destOrd="0" parTransId="{EF6B73F3-8471-444D-8DF3-D269FDBD2480}" sibTransId="{DDCB7216-C1EC-44A3-9A12-8207D657FE80}"/>
    <dgm:cxn modelId="{E4A90B9D-496D-48E4-A9F9-F8085030D67F}" type="presOf" srcId="{30DB4F7B-3B1B-4F00-8F58-5C567B29767B}" destId="{8E147912-0835-4EB0-B9BB-2603B3AA5DC2}" srcOrd="1" destOrd="0" presId="urn:microsoft.com/office/officeart/2005/8/layout/vProcess5"/>
    <dgm:cxn modelId="{BD84D540-C2A8-4FF8-BE71-15DB4EEDBD40}" type="presOf" srcId="{D6F5535F-92B0-49EC-A560-D8CAF3E272B7}" destId="{76523E1C-B71F-4B4C-936C-5314A54BB431}" srcOrd="0" destOrd="0" presId="urn:microsoft.com/office/officeart/2005/8/layout/vProcess5"/>
    <dgm:cxn modelId="{FBD23F81-3020-480B-AF60-F989923EF1D2}" type="presOf" srcId="{930EA0EA-3F0B-42D0-A25D-7E5D3E7ABB7E}" destId="{E06C8BD9-960B-44DE-8EEE-59C48F2A20D8}" srcOrd="0" destOrd="0" presId="urn:microsoft.com/office/officeart/2005/8/layout/vProcess5"/>
    <dgm:cxn modelId="{41079879-D0BE-4E52-8D0F-ADF1AB22DB06}" type="presOf" srcId="{930EA0EA-3F0B-42D0-A25D-7E5D3E7ABB7E}" destId="{CD1923AD-CEBD-468A-92FD-EFBAF787B640}" srcOrd="1" destOrd="0" presId="urn:microsoft.com/office/officeart/2005/8/layout/vProcess5"/>
    <dgm:cxn modelId="{D081221F-BC86-44C8-BCFF-9CAE94FC4524}" srcId="{D6F5535F-92B0-49EC-A560-D8CAF3E272B7}" destId="{83F8F436-D967-4A01-9EC9-9854144058AB}" srcOrd="2" destOrd="0" parTransId="{C9B2BE95-74E0-4F3A-A0FB-5447ABE65E8A}" sibTransId="{AFB07096-FB9D-494E-99C6-F7FF0BD8F411}"/>
    <dgm:cxn modelId="{B8B2C33F-165F-41D9-BFF0-4738F586DE21}" type="presOf" srcId="{30DB4F7B-3B1B-4F00-8F58-5C567B29767B}" destId="{DF99D9D4-CFFB-4D72-8144-89BEAE9B6F17}" srcOrd="0" destOrd="0" presId="urn:microsoft.com/office/officeart/2005/8/layout/vProcess5"/>
    <dgm:cxn modelId="{50629652-8022-4FBF-95C7-A62C83B00D2C}" type="presParOf" srcId="{76523E1C-B71F-4B4C-936C-5314A54BB431}" destId="{8AAE7993-291D-4815-B291-A87C11C9C236}" srcOrd="0" destOrd="0" presId="urn:microsoft.com/office/officeart/2005/8/layout/vProcess5"/>
    <dgm:cxn modelId="{5D728698-AF9D-4828-8129-ACE2B770748F}" type="presParOf" srcId="{76523E1C-B71F-4B4C-936C-5314A54BB431}" destId="{E06C8BD9-960B-44DE-8EEE-59C48F2A20D8}" srcOrd="1" destOrd="0" presId="urn:microsoft.com/office/officeart/2005/8/layout/vProcess5"/>
    <dgm:cxn modelId="{A62B093F-328D-4119-8954-75575B9E30AB}" type="presParOf" srcId="{76523E1C-B71F-4B4C-936C-5314A54BB431}" destId="{DF99D9D4-CFFB-4D72-8144-89BEAE9B6F17}" srcOrd="2" destOrd="0" presId="urn:microsoft.com/office/officeart/2005/8/layout/vProcess5"/>
    <dgm:cxn modelId="{D2CAA8F2-F78B-4152-A5D5-9145F8B5334A}" type="presParOf" srcId="{76523E1C-B71F-4B4C-936C-5314A54BB431}" destId="{9B619B9F-DAC0-466A-966E-1E9A2FE771AE}" srcOrd="3" destOrd="0" presId="urn:microsoft.com/office/officeart/2005/8/layout/vProcess5"/>
    <dgm:cxn modelId="{7EBD2062-28FA-4985-9902-4460E5E4EA3B}" type="presParOf" srcId="{76523E1C-B71F-4B4C-936C-5314A54BB431}" destId="{10F74CA8-CC8F-4949-AB38-CD1CD751BBAE}" srcOrd="4" destOrd="0" presId="urn:microsoft.com/office/officeart/2005/8/layout/vProcess5"/>
    <dgm:cxn modelId="{37305B12-F66D-45D0-899D-A68536FC97A4}" type="presParOf" srcId="{76523E1C-B71F-4B4C-936C-5314A54BB431}" destId="{03204CFE-4684-473A-AB54-53392DEC74C3}" srcOrd="5" destOrd="0" presId="urn:microsoft.com/office/officeart/2005/8/layout/vProcess5"/>
    <dgm:cxn modelId="{67846CCB-D460-4689-8EA0-22675B27BA38}" type="presParOf" srcId="{76523E1C-B71F-4B4C-936C-5314A54BB431}" destId="{CD1923AD-CEBD-468A-92FD-EFBAF787B640}" srcOrd="6" destOrd="0" presId="urn:microsoft.com/office/officeart/2005/8/layout/vProcess5"/>
    <dgm:cxn modelId="{9E976523-ADE5-44DB-BA90-8665FE85A39A}" type="presParOf" srcId="{76523E1C-B71F-4B4C-936C-5314A54BB431}" destId="{8E147912-0835-4EB0-B9BB-2603B3AA5DC2}" srcOrd="7" destOrd="0" presId="urn:microsoft.com/office/officeart/2005/8/layout/vProcess5"/>
    <dgm:cxn modelId="{53FF4AA5-CBC7-4AE4-B99B-34235545D4DD}" type="presParOf" srcId="{76523E1C-B71F-4B4C-936C-5314A54BB431}" destId="{0B1B3337-0500-4EF7-9ECC-CBB8D18E5B3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DB991-5EBE-4E55-A1E7-1CFE4E097AC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2AFC8086-2AED-4FAA-A284-8D0F808A4A7B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PREVENÇÃO</a:t>
          </a:r>
          <a:endParaRPr lang="pt-PT" b="0" strike="noStrike" spc="-1" dirty="0" smtClean="0">
            <a:latin typeface="Arial"/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dirty="0"/>
        </a:p>
      </dgm:t>
    </dgm:pt>
    <dgm:pt modelId="{A77B5B0B-E81A-4F09-92CA-D6EDE9C85FD1}" type="parTrans" cxnId="{356AEB45-C400-423E-8527-8203753AEA41}">
      <dgm:prSet/>
      <dgm:spPr/>
      <dgm:t>
        <a:bodyPr/>
        <a:lstStyle/>
        <a:p>
          <a:endParaRPr lang="pt-PT"/>
        </a:p>
      </dgm:t>
    </dgm:pt>
    <dgm:pt modelId="{50CB4E23-EC56-4ACD-B74D-8F32A5EEFFF4}" type="sibTrans" cxnId="{356AEB45-C400-423E-8527-8203753AEA41}">
      <dgm:prSet/>
      <dgm:spPr/>
      <dgm:t>
        <a:bodyPr/>
        <a:lstStyle/>
        <a:p>
          <a:endParaRPr lang="pt-PT"/>
        </a:p>
      </dgm:t>
    </dgm:pt>
    <dgm:pt modelId="{63F5B716-4564-4E84-884D-3D8322943E27}">
      <dgm:prSet phldrT="[Texto]"/>
      <dgm:spPr/>
      <dgm:t>
        <a:bodyPr/>
        <a:lstStyle/>
        <a:p>
          <a:r>
            <a:rPr lang="pt-PT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PROTECÇÃO</a:t>
          </a:r>
          <a:endParaRPr lang="pt-PT" dirty="0"/>
        </a:p>
      </dgm:t>
    </dgm:pt>
    <dgm:pt modelId="{5CFE4E8D-8FD8-4891-9D07-98FFD5107C7B}" type="parTrans" cxnId="{08C72606-F662-4D03-BA89-733DD4884053}">
      <dgm:prSet/>
      <dgm:spPr/>
      <dgm:t>
        <a:bodyPr/>
        <a:lstStyle/>
        <a:p>
          <a:endParaRPr lang="pt-PT"/>
        </a:p>
      </dgm:t>
    </dgm:pt>
    <dgm:pt modelId="{57C43B4A-2221-4C4B-8717-B04094BEC780}" type="sibTrans" cxnId="{08C72606-F662-4D03-BA89-733DD4884053}">
      <dgm:prSet/>
      <dgm:spPr/>
      <dgm:t>
        <a:bodyPr/>
        <a:lstStyle/>
        <a:p>
          <a:endParaRPr lang="pt-PT"/>
        </a:p>
      </dgm:t>
    </dgm:pt>
    <dgm:pt modelId="{9C657810-695D-40A3-9A1C-0E7B6FAA821D}">
      <dgm:prSet/>
      <dgm:spPr/>
      <dgm:t>
        <a:bodyPr/>
        <a:lstStyle/>
        <a:p>
          <a:r>
            <a:rPr lang="pt-PT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PROMOÇÃO</a:t>
          </a:r>
          <a:endParaRPr lang="pt-PT" b="0" strike="noStrike" spc="-1" dirty="0">
            <a:latin typeface="Arial"/>
          </a:endParaRPr>
        </a:p>
      </dgm:t>
    </dgm:pt>
    <dgm:pt modelId="{48B75B92-2F24-456E-95DB-8F8B7ECAE9A6}" type="parTrans" cxnId="{5246BDE1-15A6-4484-9D2F-0CDCBFBDCC4C}">
      <dgm:prSet/>
      <dgm:spPr/>
      <dgm:t>
        <a:bodyPr/>
        <a:lstStyle/>
        <a:p>
          <a:endParaRPr lang="pt-PT"/>
        </a:p>
      </dgm:t>
    </dgm:pt>
    <dgm:pt modelId="{BE46E68F-63D4-43CC-BC67-EBFD64E58620}" type="sibTrans" cxnId="{5246BDE1-15A6-4484-9D2F-0CDCBFBDCC4C}">
      <dgm:prSet/>
      <dgm:spPr/>
      <dgm:t>
        <a:bodyPr/>
        <a:lstStyle/>
        <a:p>
          <a:endParaRPr lang="pt-PT"/>
        </a:p>
      </dgm:t>
    </dgm:pt>
    <dgm:pt modelId="{3533F115-F191-46BD-8DAD-F7C43B4D0D87}" type="pres">
      <dgm:prSet presAssocID="{55CDB991-5EBE-4E55-A1E7-1CFE4E097ACD}" presName="compositeShape" presStyleCnt="0">
        <dgm:presLayoutVars>
          <dgm:chMax val="7"/>
          <dgm:dir/>
          <dgm:resizeHandles val="exact"/>
        </dgm:presLayoutVars>
      </dgm:prSet>
      <dgm:spPr/>
    </dgm:pt>
    <dgm:pt modelId="{2325453C-1820-4BE6-B504-9FB34A6EDC11}" type="pres">
      <dgm:prSet presAssocID="{2AFC8086-2AED-4FAA-A284-8D0F808A4A7B}" presName="circ1" presStyleLbl="vennNode1" presStyleIdx="0" presStyleCnt="3"/>
      <dgm:spPr/>
      <dgm:t>
        <a:bodyPr/>
        <a:lstStyle/>
        <a:p>
          <a:endParaRPr lang="pt-PT"/>
        </a:p>
      </dgm:t>
    </dgm:pt>
    <dgm:pt modelId="{DF380310-BC08-492C-BE02-D895DC25F734}" type="pres">
      <dgm:prSet presAssocID="{2AFC8086-2AED-4FAA-A284-8D0F808A4A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FD76D65-6E5E-4191-A3B4-0A4D03AB7E80}" type="pres">
      <dgm:prSet presAssocID="{9C657810-695D-40A3-9A1C-0E7B6FAA821D}" presName="circ2" presStyleLbl="vennNode1" presStyleIdx="1" presStyleCnt="3"/>
      <dgm:spPr/>
      <dgm:t>
        <a:bodyPr/>
        <a:lstStyle/>
        <a:p>
          <a:endParaRPr lang="pt-PT"/>
        </a:p>
      </dgm:t>
    </dgm:pt>
    <dgm:pt modelId="{096C509A-F6EE-49DC-AEAB-D3533445C9E8}" type="pres">
      <dgm:prSet presAssocID="{9C657810-695D-40A3-9A1C-0E7B6FAA82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AFDB08-7EF2-4566-810A-24FC42C142CD}" type="pres">
      <dgm:prSet presAssocID="{63F5B716-4564-4E84-884D-3D8322943E27}" presName="circ3" presStyleLbl="vennNode1" presStyleIdx="2" presStyleCnt="3" custLinFactNeighborY="-1478"/>
      <dgm:spPr/>
      <dgm:t>
        <a:bodyPr/>
        <a:lstStyle/>
        <a:p>
          <a:endParaRPr lang="pt-PT"/>
        </a:p>
      </dgm:t>
    </dgm:pt>
    <dgm:pt modelId="{FEDCBC4F-38D5-45A2-A149-51B0BC53768F}" type="pres">
      <dgm:prSet presAssocID="{63F5B716-4564-4E84-884D-3D8322943E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606998C-7F89-4CAC-9A86-6D8FCEE485F1}" type="presOf" srcId="{9C657810-695D-40A3-9A1C-0E7B6FAA821D}" destId="{096C509A-F6EE-49DC-AEAB-D3533445C9E8}" srcOrd="1" destOrd="0" presId="urn:microsoft.com/office/officeart/2005/8/layout/venn1"/>
    <dgm:cxn modelId="{5246BDE1-15A6-4484-9D2F-0CDCBFBDCC4C}" srcId="{55CDB991-5EBE-4E55-A1E7-1CFE4E097ACD}" destId="{9C657810-695D-40A3-9A1C-0E7B6FAA821D}" srcOrd="1" destOrd="0" parTransId="{48B75B92-2F24-456E-95DB-8F8B7ECAE9A6}" sibTransId="{BE46E68F-63D4-43CC-BC67-EBFD64E58620}"/>
    <dgm:cxn modelId="{32A51B05-C73C-49A2-AD17-36B4237FF026}" type="presOf" srcId="{2AFC8086-2AED-4FAA-A284-8D0F808A4A7B}" destId="{2325453C-1820-4BE6-B504-9FB34A6EDC11}" srcOrd="0" destOrd="0" presId="urn:microsoft.com/office/officeart/2005/8/layout/venn1"/>
    <dgm:cxn modelId="{C4C0947D-6DEA-4DFB-9C7C-05B7CCB910AE}" type="presOf" srcId="{9C657810-695D-40A3-9A1C-0E7B6FAA821D}" destId="{DFD76D65-6E5E-4191-A3B4-0A4D03AB7E80}" srcOrd="0" destOrd="0" presId="urn:microsoft.com/office/officeart/2005/8/layout/venn1"/>
    <dgm:cxn modelId="{13D9EAE1-AE81-4F06-9FE9-F3F6BB70BD19}" type="presOf" srcId="{55CDB991-5EBE-4E55-A1E7-1CFE4E097ACD}" destId="{3533F115-F191-46BD-8DAD-F7C43B4D0D87}" srcOrd="0" destOrd="0" presId="urn:microsoft.com/office/officeart/2005/8/layout/venn1"/>
    <dgm:cxn modelId="{08C72606-F662-4D03-BA89-733DD4884053}" srcId="{55CDB991-5EBE-4E55-A1E7-1CFE4E097ACD}" destId="{63F5B716-4564-4E84-884D-3D8322943E27}" srcOrd="2" destOrd="0" parTransId="{5CFE4E8D-8FD8-4891-9D07-98FFD5107C7B}" sibTransId="{57C43B4A-2221-4C4B-8717-B04094BEC780}"/>
    <dgm:cxn modelId="{C4C4C925-253D-4644-BC3A-C5051B1F663E}" type="presOf" srcId="{63F5B716-4564-4E84-884D-3D8322943E27}" destId="{AAAFDB08-7EF2-4566-810A-24FC42C142CD}" srcOrd="0" destOrd="0" presId="urn:microsoft.com/office/officeart/2005/8/layout/venn1"/>
    <dgm:cxn modelId="{356AEB45-C400-423E-8527-8203753AEA41}" srcId="{55CDB991-5EBE-4E55-A1E7-1CFE4E097ACD}" destId="{2AFC8086-2AED-4FAA-A284-8D0F808A4A7B}" srcOrd="0" destOrd="0" parTransId="{A77B5B0B-E81A-4F09-92CA-D6EDE9C85FD1}" sibTransId="{50CB4E23-EC56-4ACD-B74D-8F32A5EEFFF4}"/>
    <dgm:cxn modelId="{2A0CB0CA-0825-4AD0-AA76-41A22A53A8EE}" type="presOf" srcId="{63F5B716-4564-4E84-884D-3D8322943E27}" destId="{FEDCBC4F-38D5-45A2-A149-51B0BC53768F}" srcOrd="1" destOrd="0" presId="urn:microsoft.com/office/officeart/2005/8/layout/venn1"/>
    <dgm:cxn modelId="{01C0394B-927F-4735-9C1C-8E39E589902F}" type="presOf" srcId="{2AFC8086-2AED-4FAA-A284-8D0F808A4A7B}" destId="{DF380310-BC08-492C-BE02-D895DC25F734}" srcOrd="1" destOrd="0" presId="urn:microsoft.com/office/officeart/2005/8/layout/venn1"/>
    <dgm:cxn modelId="{55B12E10-732D-4367-B708-783D96C83501}" type="presParOf" srcId="{3533F115-F191-46BD-8DAD-F7C43B4D0D87}" destId="{2325453C-1820-4BE6-B504-9FB34A6EDC11}" srcOrd="0" destOrd="0" presId="urn:microsoft.com/office/officeart/2005/8/layout/venn1"/>
    <dgm:cxn modelId="{A5824C0F-EBDB-431F-9CEB-A1C239DDD88F}" type="presParOf" srcId="{3533F115-F191-46BD-8DAD-F7C43B4D0D87}" destId="{DF380310-BC08-492C-BE02-D895DC25F734}" srcOrd="1" destOrd="0" presId="urn:microsoft.com/office/officeart/2005/8/layout/venn1"/>
    <dgm:cxn modelId="{62F231A9-A8D7-4570-9990-264DF2184245}" type="presParOf" srcId="{3533F115-F191-46BD-8DAD-F7C43B4D0D87}" destId="{DFD76D65-6E5E-4191-A3B4-0A4D03AB7E80}" srcOrd="2" destOrd="0" presId="urn:microsoft.com/office/officeart/2005/8/layout/venn1"/>
    <dgm:cxn modelId="{70B8F2BE-2582-44C1-B251-DA15814FF76B}" type="presParOf" srcId="{3533F115-F191-46BD-8DAD-F7C43B4D0D87}" destId="{096C509A-F6EE-49DC-AEAB-D3533445C9E8}" srcOrd="3" destOrd="0" presId="urn:microsoft.com/office/officeart/2005/8/layout/venn1"/>
    <dgm:cxn modelId="{E7C54AFE-A1FF-48B0-BB34-8535FB1BCAAA}" type="presParOf" srcId="{3533F115-F191-46BD-8DAD-F7C43B4D0D87}" destId="{AAAFDB08-7EF2-4566-810A-24FC42C142CD}" srcOrd="4" destOrd="0" presId="urn:microsoft.com/office/officeart/2005/8/layout/venn1"/>
    <dgm:cxn modelId="{D2160686-D39F-42E4-A93F-C26D1C216809}" type="presParOf" srcId="{3533F115-F191-46BD-8DAD-F7C43B4D0D87}" destId="{FEDCBC4F-38D5-45A2-A149-51B0BC53768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C8BD9-960B-44DE-8EEE-59C48F2A20D8}">
      <dsp:nvSpPr>
        <dsp:cNvPr id="0" name=""/>
        <dsp:cNvSpPr/>
      </dsp:nvSpPr>
      <dsp:spPr>
        <a:xfrm>
          <a:off x="0" y="0"/>
          <a:ext cx="4274415" cy="12198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Cada município recebe o valor anual de 300 milhões de Kwanzas sendo 25 milhões de Kwanzas/ mês.</a:t>
          </a:r>
          <a:endParaRPr lang="pt-PT" sz="1600" b="1" kern="1200" dirty="0"/>
        </a:p>
      </dsp:txBody>
      <dsp:txXfrm>
        <a:off x="35728" y="35728"/>
        <a:ext cx="2958103" cy="1148392"/>
      </dsp:txXfrm>
    </dsp:sp>
    <dsp:sp modelId="{DF99D9D4-CFFB-4D72-8144-89BEAE9B6F17}">
      <dsp:nvSpPr>
        <dsp:cNvPr id="0" name=""/>
        <dsp:cNvSpPr/>
      </dsp:nvSpPr>
      <dsp:spPr>
        <a:xfrm>
          <a:off x="377154" y="1423156"/>
          <a:ext cx="4274415" cy="12198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36 milhões de Kwanzas anuais são disponibilizados para acções sobre Empoderamento Feminino/município</a:t>
          </a:r>
          <a:endParaRPr lang="pt-PT" sz="1600" b="1" kern="1200" dirty="0"/>
        </a:p>
      </dsp:txBody>
      <dsp:txXfrm>
        <a:off x="412882" y="1458884"/>
        <a:ext cx="3032903" cy="1148392"/>
      </dsp:txXfrm>
    </dsp:sp>
    <dsp:sp modelId="{9B619B9F-DAC0-466A-966E-1E9A2FE771AE}">
      <dsp:nvSpPr>
        <dsp:cNvPr id="0" name=""/>
        <dsp:cNvSpPr/>
      </dsp:nvSpPr>
      <dsp:spPr>
        <a:xfrm>
          <a:off x="754308" y="2846313"/>
          <a:ext cx="4274415" cy="12198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tx1"/>
              </a:solidFill>
            </a:rPr>
            <a:t>A ordem de 3 milhões de kwanzas disponibilizados mensalmente para acções de Empoderamento Feminino/município.</a:t>
          </a:r>
          <a:endParaRPr lang="pt-PT" sz="1600" b="1" kern="1200" dirty="0">
            <a:solidFill>
              <a:schemeClr val="tx1"/>
            </a:solidFill>
          </a:endParaRPr>
        </a:p>
      </dsp:txBody>
      <dsp:txXfrm>
        <a:off x="790036" y="2882041"/>
        <a:ext cx="3032903" cy="1148392"/>
      </dsp:txXfrm>
    </dsp:sp>
    <dsp:sp modelId="{10F74CA8-CC8F-4949-AB38-CD1CD751BBAE}">
      <dsp:nvSpPr>
        <dsp:cNvPr id="0" name=""/>
        <dsp:cNvSpPr/>
      </dsp:nvSpPr>
      <dsp:spPr>
        <a:xfrm>
          <a:off x="3481513" y="925051"/>
          <a:ext cx="792901" cy="7929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b="1" kern="1200"/>
        </a:p>
      </dsp:txBody>
      <dsp:txXfrm>
        <a:off x="3659916" y="925051"/>
        <a:ext cx="436095" cy="596658"/>
      </dsp:txXfrm>
    </dsp:sp>
    <dsp:sp modelId="{03204CFE-4684-473A-AB54-53392DEC74C3}">
      <dsp:nvSpPr>
        <dsp:cNvPr id="0" name=""/>
        <dsp:cNvSpPr/>
      </dsp:nvSpPr>
      <dsp:spPr>
        <a:xfrm>
          <a:off x="3858668" y="2340076"/>
          <a:ext cx="792901" cy="7929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b="1" kern="1200"/>
        </a:p>
      </dsp:txBody>
      <dsp:txXfrm>
        <a:off x="4037071" y="2340076"/>
        <a:ext cx="436095" cy="596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5453C-1820-4BE6-B504-9FB34A6EDC11}">
      <dsp:nvSpPr>
        <dsp:cNvPr id="0" name=""/>
        <dsp:cNvSpPr/>
      </dsp:nvSpPr>
      <dsp:spPr>
        <a:xfrm>
          <a:off x="859946" y="362916"/>
          <a:ext cx="2383222" cy="23832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2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PREVENÇÃO</a:t>
          </a:r>
          <a:endParaRPr lang="pt-PT" sz="2200" b="0" strike="noStrike" kern="1200" spc="-1" dirty="0" smtClean="0">
            <a:latin typeface="Arial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200" kern="1200" dirty="0"/>
        </a:p>
      </dsp:txBody>
      <dsp:txXfrm>
        <a:off x="1177709" y="779980"/>
        <a:ext cx="1747696" cy="1072450"/>
      </dsp:txXfrm>
    </dsp:sp>
    <dsp:sp modelId="{DFD76D65-6E5E-4191-A3B4-0A4D03AB7E80}">
      <dsp:nvSpPr>
        <dsp:cNvPr id="0" name=""/>
        <dsp:cNvSpPr/>
      </dsp:nvSpPr>
      <dsp:spPr>
        <a:xfrm>
          <a:off x="1719892" y="1852430"/>
          <a:ext cx="2383222" cy="2383222"/>
        </a:xfrm>
        <a:prstGeom prst="ellipse">
          <a:avLst/>
        </a:prstGeom>
        <a:solidFill>
          <a:schemeClr val="accent4">
            <a:alpha val="50000"/>
            <a:hueOff val="-764178"/>
            <a:satOff val="-5123"/>
            <a:lumOff val="-5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PROMOÇÃO</a:t>
          </a:r>
          <a:endParaRPr lang="pt-PT" sz="2200" b="0" strike="noStrike" kern="1200" spc="-1" dirty="0">
            <a:latin typeface="Arial"/>
          </a:endParaRPr>
        </a:p>
      </dsp:txBody>
      <dsp:txXfrm>
        <a:off x="2448761" y="2468096"/>
        <a:ext cx="1429933" cy="1310772"/>
      </dsp:txXfrm>
    </dsp:sp>
    <dsp:sp modelId="{AAAFDB08-7EF2-4566-810A-24FC42C142CD}">
      <dsp:nvSpPr>
        <dsp:cNvPr id="0" name=""/>
        <dsp:cNvSpPr/>
      </dsp:nvSpPr>
      <dsp:spPr>
        <a:xfrm>
          <a:off x="0" y="1817206"/>
          <a:ext cx="2383222" cy="2383222"/>
        </a:xfrm>
        <a:prstGeom prst="ellipse">
          <a:avLst/>
        </a:prstGeom>
        <a:solidFill>
          <a:schemeClr val="accent4">
            <a:alpha val="50000"/>
            <a:hueOff val="-1528356"/>
            <a:satOff val="-10245"/>
            <a:lumOff val="-10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strike="noStrike" kern="1200" spc="-1" dirty="0" smtClean="0">
              <a:solidFill>
                <a:srgbClr val="000000"/>
              </a:solidFill>
              <a:latin typeface="Calibri"/>
              <a:ea typeface="DejaVu Sans"/>
            </a:rPr>
            <a:t>PROTECÇÃO</a:t>
          </a:r>
          <a:endParaRPr lang="pt-PT" sz="2200" kern="1200" dirty="0"/>
        </a:p>
      </dsp:txBody>
      <dsp:txXfrm>
        <a:off x="224420" y="2432872"/>
        <a:ext cx="1429933" cy="1310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3910" cy="344874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675639" y="0"/>
            <a:ext cx="4343910" cy="344874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A83C8339-D2F4-4C68-A562-0F2A3FDDF552}" type="datetimeFigureOut">
              <a:rPr lang="pt-PT" smtClean="0"/>
              <a:t>24/07/2020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1" y="6543775"/>
            <a:ext cx="4343910" cy="344873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675639" y="6543775"/>
            <a:ext cx="4343910" cy="344873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844DDCF2-D134-4B10-ADF5-C1BA528C87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494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2818" cy="345684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676752" y="0"/>
            <a:ext cx="4342818" cy="345684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56398DE0-1581-4B83-8A15-49EF6F5E9A54}" type="datetimeFigureOut">
              <a:rPr lang="pt-PT" smtClean="0"/>
              <a:t>24/07/2020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862013"/>
            <a:ext cx="4129088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1002190" y="3315692"/>
            <a:ext cx="8017510" cy="2712840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2" y="6544067"/>
            <a:ext cx="4342818" cy="34568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676752" y="6544067"/>
            <a:ext cx="4342818" cy="34568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5579E544-FE39-40AC-BF35-8215F50B0AA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092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E544-FE39-40AC-BF35-8215F50B0AA8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134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E544-FE39-40AC-BF35-8215F50B0AA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148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E544-FE39-40AC-BF35-8215F50B0AA8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338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E544-FE39-40AC-BF35-8215F50B0AA8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652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E544-FE39-40AC-BF35-8215F50B0AA8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798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E544-FE39-40AC-BF35-8215F50B0AA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320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562-23AB-4EFE-810B-6BEF452D03BB}" type="datetime1">
              <a:rPr lang="pt-PT" smtClean="0"/>
              <a:t>24/07/2020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25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FE49-F993-4B37-8D31-883D7AF3F8A6}" type="datetime1">
              <a:rPr lang="pt-PT" smtClean="0"/>
              <a:t>24/07/2020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51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4B26-B6AF-4B7F-8586-5DC7AA7E9C98}" type="datetime1">
              <a:rPr lang="pt-PT" smtClean="0"/>
              <a:t>24/07/2020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158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143000"/>
          </a:xfrm>
        </p:spPr>
        <p:txBody>
          <a:bodyPr/>
          <a:lstStyle>
            <a:lvl1pPr algn="l" eaLnBrk="1" latinLnBrk="0" hangingPunct="1">
              <a:defRPr kumimoji="0" lang="pt-PT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/>
          <a:lstStyle>
            <a:lvl1pPr eaLnBrk="1" latinLnBrk="0" hangingPunct="1">
              <a:defRPr kumimoji="0" lang="pt-PT" sz="3200">
                <a:latin typeface="+mn-lt"/>
              </a:defRPr>
            </a:lvl1pPr>
            <a:lvl2pPr eaLnBrk="1" latinLnBrk="0" hangingPunct="1">
              <a:defRPr kumimoji="0" lang="pt-PT" sz="2800">
                <a:latin typeface="+mn-lt"/>
              </a:defRPr>
            </a:lvl2pPr>
            <a:lvl3pPr eaLnBrk="1" latinLnBrk="0" hangingPunct="1">
              <a:defRPr kumimoji="0" lang="pt-PT" sz="2400">
                <a:latin typeface="+mn-lt"/>
              </a:defRPr>
            </a:lvl3pPr>
            <a:lvl4pPr eaLnBrk="1" latinLnBrk="0" hangingPunct="1">
              <a:defRPr kumimoji="0" lang="pt-PT" sz="2400">
                <a:latin typeface="+mn-lt"/>
              </a:defRPr>
            </a:lvl4pPr>
            <a:lvl5pPr eaLnBrk="1" latinLnBrk="0" hangingPunct="1">
              <a:defRPr kumimoji="0" lang="pt-PT" sz="2400">
                <a:latin typeface="+mn-lt"/>
              </a:defRPr>
            </a:lvl5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C179-03A0-4696-8834-907EB6184709}" type="datetime1">
              <a:rPr lang="pt-PT" smtClean="0"/>
              <a:t>24/07/2020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159D83A-AC58-4981-B856-DC12974F8940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022387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69D8-3BC7-4BB5-A7FD-D2BC1CFD8344}" type="datetime1">
              <a:rPr lang="pt-PT" smtClean="0"/>
              <a:t>24/07/2020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27794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CC64-ABE2-446C-9A23-E7C8DC0783AA}" type="datetime1">
              <a:rPr lang="pt-PT" smtClean="0"/>
              <a:t>24/07/2020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30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B58A-68BB-40A6-BFF8-D4D8D9071431}" type="datetime1">
              <a:rPr lang="pt-PT" smtClean="0"/>
              <a:t>24/07/2020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32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26F9-67AF-43BD-9F1B-3FFF56272D89}" type="datetime1">
              <a:rPr lang="pt-PT" smtClean="0"/>
              <a:t>24/07/2020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527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21B0-3EEF-402C-9216-2BDAFFA8DB70}" type="datetime1">
              <a:rPr lang="pt-PT" smtClean="0"/>
              <a:t>24/07/2020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9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323A-B2AB-4E1E-A658-7550493B47B8}" type="datetime1">
              <a:rPr lang="pt-PT" smtClean="0"/>
              <a:t>24/07/2020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954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2D1BCF-A86B-4C49-BE14-A69221566DC8}" type="datetime1">
              <a:rPr lang="pt-PT" smtClean="0"/>
              <a:t>24/07/2020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222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74F5-890D-48F7-BBBE-E3F32BDD8351}" type="datetime1">
              <a:rPr lang="pt-PT" smtClean="0"/>
              <a:t>24/07/2020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0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169D8-3BC7-4BB5-A7FD-D2BC1CFD8344}" type="datetime1">
              <a:rPr lang="pt-PT" smtClean="0"/>
              <a:t>24/07/2020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3F302E-5CC2-4349-8670-5333CA6B476B}" type="slidenum">
              <a:rPr lang="pt-PT" smtClean="0"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9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73792" y="1343182"/>
            <a:ext cx="8135938" cy="15469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</a:t>
            </a:r>
            <a:r>
              <a:rPr lang="pt-P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ANGOLA</a:t>
            </a:r>
            <a:b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</a:t>
            </a: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ACÇÃO </a:t>
            </a:r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FAMILIA </a:t>
            </a:r>
            <a:r>
              <a:rPr lang="pt-P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PROMOÇÃO DA MULHER</a:t>
            </a:r>
            <a:br>
              <a:rPr lang="pt-P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/>
            </a:r>
            <a:b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/>
            </a:r>
            <a:b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endParaRPr lang="pt-PT" sz="20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04288" y="2721115"/>
            <a:ext cx="79004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i="1" dirty="0" smtClean="0"/>
              <a:t>APRESENTAÇÃO </a:t>
            </a:r>
            <a:r>
              <a:rPr lang="pt-PT" sz="2800" b="1" i="1" dirty="0" smtClean="0"/>
              <a:t>CPLP “</a:t>
            </a:r>
            <a:r>
              <a:rPr lang="pt-PT" sz="2800" dirty="0" smtClean="0"/>
              <a:t>A </a:t>
            </a:r>
            <a:r>
              <a:rPr lang="pt-PT" sz="2800" dirty="0"/>
              <a:t>Formalização da Economia no Mercado de Trabalho e a Protecção Social no Contexto da Pandemia </a:t>
            </a:r>
            <a:r>
              <a:rPr lang="pt-PT" sz="2800" dirty="0" smtClean="0"/>
              <a:t>COVID19”.</a:t>
            </a:r>
          </a:p>
          <a:p>
            <a:r>
              <a:rPr lang="pt-PT" sz="3600" dirty="0" smtClean="0"/>
              <a:t>                                           </a:t>
            </a:r>
          </a:p>
          <a:p>
            <a:r>
              <a:rPr lang="pt-PT" sz="3600" dirty="0"/>
              <a:t>	</a:t>
            </a:r>
            <a:r>
              <a:rPr lang="pt-PT" sz="3600" dirty="0" smtClean="0"/>
              <a:t>				JÚLIA QUITÓCUA</a:t>
            </a:r>
            <a:endParaRPr lang="pt-PT" sz="3500" dirty="0"/>
          </a:p>
        </p:txBody>
      </p:sp>
      <p:pic>
        <p:nvPicPr>
          <p:cNvPr id="9" name="Imagem 3" descr="C:\Users\Cliente3\Documents\DOCUMENTOS PC HENDRICK\insignia nacional constitui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93" y="28575"/>
            <a:ext cx="1460222" cy="11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 descr="marca_angola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999" y="5540815"/>
            <a:ext cx="2560495" cy="13171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0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791725"/>
          </a:xfrm>
        </p:spPr>
        <p:txBody>
          <a:bodyPr>
            <a:normAutofit/>
          </a:bodyPr>
          <a:lstStyle/>
          <a:p>
            <a:r>
              <a:rPr lang="pt-PT" sz="3500" b="1" dirty="0" err="1" smtClean="0">
                <a:solidFill>
                  <a:srgbClr val="0000FF"/>
                </a:solidFill>
                <a:latin typeface="+mn-lt"/>
              </a:rPr>
              <a:t>Cont</a:t>
            </a:r>
            <a:r>
              <a:rPr lang="pt-PT" sz="3500" b="1" dirty="0" smtClean="0">
                <a:solidFill>
                  <a:srgbClr val="0000FF"/>
                </a:solidFill>
                <a:latin typeface="+mn-lt"/>
              </a:rPr>
              <a:t>.</a:t>
            </a:r>
            <a:endParaRPr lang="pt-PT" sz="35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6914" y="1596413"/>
            <a:ext cx="7164614" cy="5000330"/>
          </a:xfrm>
        </p:spPr>
        <p:txBody>
          <a:bodyPr>
            <a:normAutofit/>
          </a:bodyPr>
          <a:lstStyle/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países de baixa e baixa renda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 (como é o caso de angola),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proporção maior de mulheres está empregada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mercado informal ao contrário dos Homens.  </a:t>
            </a:r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Dados apresentados no Relatório do PNUD – 2018, apontam que as mulheres empregadas no mercado informal em Angola, representa 73%.</a:t>
            </a:r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dado resultará em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queda prolongada na renda das mulheres e na participação da força de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trabalho, durante a situação de calamidade que o país vive, devido as limitações, bem como, o risco do aumento da pobreza no seio das mulheres, pois, pelo menos 34% das famílias monoparentais são geridas por mulheres. (Censo 2014</a:t>
            </a:r>
            <a:r>
              <a:rPr lang="pt-PT" sz="2400" dirty="0" smtClean="0"/>
              <a:t>)</a:t>
            </a:r>
            <a:endParaRPr lang="pt-PT" sz="2400" dirty="0"/>
          </a:p>
          <a:p>
            <a:pPr marL="0" indent="0" algn="just">
              <a:buNone/>
            </a:pPr>
            <a:endParaRPr lang="pt-PT" sz="2500" dirty="0" smtClean="0"/>
          </a:p>
          <a:p>
            <a:pPr marL="0" indent="0" algn="just">
              <a:buNone/>
            </a:pPr>
            <a:endParaRPr lang="pt-PT" sz="25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031166" y="5893776"/>
            <a:ext cx="491787" cy="365125"/>
          </a:xfrm>
        </p:spPr>
        <p:txBody>
          <a:bodyPr/>
          <a:lstStyle/>
          <a:p>
            <a:fld id="{0159D83A-AC58-4981-B856-DC12974F8940}" type="slidenum">
              <a:rPr lang="pt-PT" smtClean="0"/>
              <a:pPr/>
              <a:t>10</a:t>
            </a:fld>
            <a:endParaRPr lang="pt-PT"/>
          </a:p>
        </p:txBody>
      </p:sp>
      <p:pic>
        <p:nvPicPr>
          <p:cNvPr id="5" name="Picture 4" descr="Resultado de imagem para Angola mulheres na agricul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75" y="3939861"/>
            <a:ext cx="449262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ngola mulheres na agric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4" y="1247461"/>
            <a:ext cx="44926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72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4400" b="1" dirty="0">
                <a:solidFill>
                  <a:srgbClr val="0000FF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O que tem sido feito no âmbito da Inclusão Produtiva e Geração de Renda</a:t>
            </a:r>
            <a:endParaRPr lang="pt-PT" sz="4300" b="1" dirty="0">
              <a:solidFill>
                <a:srgbClr val="0000FF"/>
              </a:solidFill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PT" dirty="0" smtClean="0"/>
          </a:p>
          <a:p>
            <a:pPr algn="just"/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diminuir este peso na vida das populações, fase a pandemia, o MASFAMU tem desenvolvido em parceria com departamentos ministeriais, organizações da sociedade civil, agencias internacionais e igrejas, vários </a:t>
            </a:r>
            <a:r>
              <a:rPr lang="pt-P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projectos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não agravar a condição das camadas mais vulneráveis da sociedade.</a:t>
            </a:r>
          </a:p>
          <a:p>
            <a:pPr algn="just"/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Tais Como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3A-AC58-4981-B856-DC12974F8940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4937635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441" y="974708"/>
            <a:ext cx="10769600" cy="62048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 smtClean="0">
                <a:solidFill>
                  <a:srgbClr val="0000FF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pt-PT" sz="3600" b="1" dirty="0" smtClean="0">
                <a:solidFill>
                  <a:srgbClr val="0000FF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pt-PT" sz="3600" b="1" dirty="0">
                <a:solidFill>
                  <a:srgbClr val="0000FF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pt-PT" sz="3600" b="1" dirty="0">
                <a:solidFill>
                  <a:srgbClr val="0000FF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pt-PT" sz="35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6201" y="781536"/>
            <a:ext cx="6580415" cy="513514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pt-PT" sz="2800" b="1" dirty="0">
                <a:solidFill>
                  <a:srgbClr val="0000FF"/>
                </a:solidFill>
              </a:rPr>
              <a:t>Programa Integrado de Desenvolvimento Local e Combate à Pobreza (PIDLCP</a:t>
            </a:r>
            <a:r>
              <a:rPr lang="pt-PT" sz="2800" b="1" dirty="0" smtClean="0">
                <a:solidFill>
                  <a:srgbClr val="0000FF"/>
                </a:solidFill>
              </a:rPr>
              <a:t>)</a:t>
            </a:r>
            <a:endParaRPr lang="pt-PT" sz="2500" dirty="0"/>
          </a:p>
          <a:p>
            <a:pPr marL="0" lvl="0" indent="0" algn="just">
              <a:lnSpc>
                <a:spcPct val="120000"/>
              </a:lnSpc>
              <a:buNone/>
            </a:pP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a implementação do </a:t>
            </a: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de Desenvolvimento 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(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PDN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2018-2022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onde contempla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acções transversais,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eixos, 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sendo o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nº 1 ligado ao Desenvolvimento Humano e Bem-Estar,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qual faz parte este Programa, que visa contribuir para a redução da incidência da pobreza no País, de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36%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durante o quinquénio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2018-2022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nos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municípios</a:t>
            </a:r>
            <a:r>
              <a:rPr lang="pt-PT" sz="2500" dirty="0"/>
              <a:t>.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050620" y="5916680"/>
            <a:ext cx="433421" cy="365125"/>
          </a:xfrm>
        </p:spPr>
        <p:txBody>
          <a:bodyPr/>
          <a:lstStyle/>
          <a:p>
            <a:fld id="{0159D83A-AC58-4981-B856-DC12974F8940}" type="slidenum">
              <a:rPr lang="pt-PT" smtClean="0"/>
              <a:pPr/>
              <a:t>12</a:t>
            </a:fld>
            <a:endParaRPr lang="pt-PT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37859059"/>
              </p:ext>
            </p:extLst>
          </p:nvPr>
        </p:nvGraphicFramePr>
        <p:xfrm>
          <a:off x="6886616" y="1722856"/>
          <a:ext cx="5028724" cy="406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6968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864206"/>
          </a:xfrm>
        </p:spPr>
        <p:txBody>
          <a:bodyPr>
            <a:normAutofit/>
          </a:bodyPr>
          <a:lstStyle/>
          <a:p>
            <a:pPr algn="ctr"/>
            <a:r>
              <a:rPr lang="pt-PT" sz="3500" b="1" dirty="0" smtClean="0">
                <a:solidFill>
                  <a:srgbClr val="0000FF"/>
                </a:solidFill>
                <a:latin typeface="+mn-lt"/>
              </a:rPr>
              <a:t>Aumento do Acesso Aos Serviços Sociais </a:t>
            </a:r>
            <a:endParaRPr lang="pt-PT" sz="3500" dirty="0"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958" y="1215957"/>
            <a:ext cx="7442200" cy="4906419"/>
          </a:xfrm>
        </p:spPr>
        <p:txBody>
          <a:bodyPr>
            <a:normAutofit fontScale="92500"/>
          </a:bodyPr>
          <a:lstStyle/>
          <a:p>
            <a:pPr algn="ctr"/>
            <a:endParaRPr lang="pt-PT" b="1" dirty="0" smtClean="0">
              <a:solidFill>
                <a:srgbClr val="00B050"/>
              </a:solidFill>
            </a:endParaRPr>
          </a:p>
          <a:p>
            <a:pPr algn="ctr"/>
            <a:r>
              <a:rPr lang="pt-PT" b="1" dirty="0" smtClean="0">
                <a:solidFill>
                  <a:srgbClr val="00B050"/>
                </a:solidFill>
              </a:rPr>
              <a:t>Programa de Municipalização da Acção Social</a:t>
            </a:r>
          </a:p>
          <a:p>
            <a:pPr algn="just"/>
            <a:r>
              <a:rPr lang="pt-P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Garante o cadastramento, a determinação dos níveis de vulnerabilidade, e a referenciação aos diferentes serviços sociais ao nível dos municípios.</a:t>
            </a:r>
          </a:p>
          <a:p>
            <a:pPr algn="just"/>
            <a:r>
              <a:rPr lang="pt-P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âmbito do registo e cadastramento das pessoas em situação de pobreza e vulnerabilidade, foram cadastradas no período um total de </a:t>
            </a:r>
            <a:r>
              <a:rPr lang="pt-P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68.265</a:t>
            </a:r>
            <a:r>
              <a:rPr lang="pt-P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pessoas no </a:t>
            </a:r>
            <a:r>
              <a:rPr lang="pt-P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Informação e Gestão da Acção Social (SIGAS) </a:t>
            </a:r>
            <a:r>
              <a:rPr lang="pt-P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correspondentes a </a:t>
            </a:r>
            <a:r>
              <a:rPr lang="pt-P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11.682</a:t>
            </a:r>
            <a:r>
              <a:rPr lang="pt-P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agregados familiares, dados que deverão posteriormente imigrar para a plataforma do </a:t>
            </a:r>
            <a:r>
              <a:rPr lang="pt-P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Cadastro Social Único</a:t>
            </a:r>
            <a:r>
              <a:rPr lang="pt-P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3A-AC58-4981-B856-DC12974F8940}" type="slidenum">
              <a:rPr lang="pt-PT" smtClean="0"/>
              <a:pPr/>
              <a:t>13</a:t>
            </a:fld>
            <a:endParaRPr lang="pt-PT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7872485" y="1757782"/>
          <a:ext cx="4103115" cy="459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0126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300" b="1" dirty="0">
                <a:solidFill>
                  <a:srgbClr val="0000FF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TRANSFERÊNCIAS SOCIAIS E MONETÁRIAS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Procedeu-se o Lançamento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Programa de Fortalecimento da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Protecção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Social, Transferências Sociais Monetárias, denominada “KWENDA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que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prevê beneficiar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1.600.000 famílias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164 Municípios do País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com a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atribuição de uma renda mensal no valor de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8.500,00 (Oito Mil e Quinhentos Kwanzas) às famílias em situação de pobreza e vulnerabilidade, que receberão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 de 25.500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(Vinte e Cinco Mil e Quinhentos </a:t>
            </a:r>
            <a:r>
              <a:rPr lang="pt-P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 em 3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meses.</a:t>
            </a:r>
          </a:p>
          <a:p>
            <a:pPr algn="just"/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3A-AC58-4981-B856-DC12974F8940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2403002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128" y="798687"/>
            <a:ext cx="10058400" cy="513497"/>
          </a:xfrm>
        </p:spPr>
        <p:txBody>
          <a:bodyPr>
            <a:noAutofit/>
          </a:bodyPr>
          <a:lstStyle/>
          <a:p>
            <a:r>
              <a:rPr lang="pt-PT" sz="3500" b="1" dirty="0" smtClean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pt-PT" sz="3500" b="1" dirty="0" smtClean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pt-PT" sz="3500" b="1" dirty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pt-PT" sz="3500" b="1" dirty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lang="pt-PT" sz="3500" b="1" dirty="0" smtClean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>Cooperativas de Moto-táxi e Corte e Costura</a:t>
            </a:r>
            <a:r>
              <a:rPr lang="pt-PT" sz="3500" b="1" dirty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lang="pt-PT" sz="3500" b="1" dirty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pt-PT" sz="3500" dirty="0">
              <a:latin typeface="+mn-lt"/>
            </a:endParaRP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9" y="798687"/>
            <a:ext cx="6003472" cy="3376953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15</a:t>
            </a:fld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9" y="3795960"/>
            <a:ext cx="6003471" cy="3028950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201385" y="1312184"/>
            <a:ext cx="5829763" cy="469951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PT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Luanda mais de </a:t>
            </a:r>
            <a:r>
              <a:rPr lang="pt-P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642</a:t>
            </a:r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pessoas, dentre as quais </a:t>
            </a:r>
            <a:r>
              <a:rPr lang="pt-P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525 mulheres </a:t>
            </a:r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 incluídas em actividades geração de renda, através de projectos de moto-táxi “Feliz sobre duas rodas” corte e costura, artes e ofícios, fabrico de sabão caseiro;</a:t>
            </a:r>
          </a:p>
          <a:p>
            <a:pPr algn="just"/>
            <a:r>
              <a:rPr lang="pt-PT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3.000</a:t>
            </a:r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mulheres beneficiadas com formações sobre empreendedorismo e gestão de pequenos negócios, em parceria com o MAPTSS (INAPEM).</a:t>
            </a:r>
          </a:p>
          <a:p>
            <a:pPr algn="just"/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Província do Bengo, Projecto específico de confecção </a:t>
            </a:r>
            <a:r>
              <a:rPr lang="pt-P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lençóis para </a:t>
            </a:r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hospitais e Ministério </a:t>
            </a:r>
            <a:r>
              <a:rPr lang="pt-P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Interior </a:t>
            </a:r>
            <a:r>
              <a:rPr lang="pt-P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beneficiou de </a:t>
            </a:r>
            <a:r>
              <a:rPr lang="pt-PT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pt-P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Mulheres;</a:t>
            </a:r>
          </a:p>
          <a:p>
            <a:endParaRPr lang="pt-PT" sz="2500" dirty="0" smtClean="0"/>
          </a:p>
          <a:p>
            <a:pPr algn="just"/>
            <a:endParaRPr lang="pt-PT" sz="2500" dirty="0"/>
          </a:p>
        </p:txBody>
      </p:sp>
    </p:spTree>
    <p:extLst>
      <p:ext uri="{BB962C8B-B14F-4D97-AF65-F5344CB8AC3E}">
        <p14:creationId xmlns:p14="http://schemas.microsoft.com/office/powerpoint/2010/main" val="39299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268" y="162627"/>
            <a:ext cx="10769600" cy="819866"/>
          </a:xfrm>
        </p:spPr>
        <p:txBody>
          <a:bodyPr>
            <a:normAutofit/>
          </a:bodyPr>
          <a:lstStyle/>
          <a:p>
            <a:r>
              <a:rPr lang="pt-PT" sz="3500" b="1" dirty="0" smtClean="0">
                <a:solidFill>
                  <a:srgbClr val="0000FF"/>
                </a:solidFill>
                <a:latin typeface="+mn-lt"/>
              </a:rPr>
              <a:t>Cont…</a:t>
            </a:r>
            <a:endParaRPr lang="pt-PT" sz="35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9876" y="1182293"/>
            <a:ext cx="6580414" cy="4377099"/>
          </a:xfrm>
        </p:spPr>
        <p:txBody>
          <a:bodyPr>
            <a:noAutofit/>
          </a:bodyPr>
          <a:lstStyle/>
          <a:p>
            <a:pPr algn="just"/>
            <a:endParaRPr lang="pt-PT" sz="2600" dirty="0" smtClean="0"/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Sensibilização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classe empresarial no âmbito da responsabilidade social plasmado por Lei para que as mesmas implementem projectos de inclusão social, onde na sua maioria as mulheres são beneficiadas. Ex: o projecto “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 caixa, minha vida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implementado na zona periurbana de Luanda, que formou 50 pessoas em 2019 e o  Projecto “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Minha Moto” minha solução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Formadas 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mulheres no âmbito do processo de reabilitação de salas de explicação onde as principais beneficiárias são jovens raparigas com deficiência, de modo a proporcionar o ensino nas comunidades. 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11045218" y="5739319"/>
            <a:ext cx="520970" cy="365125"/>
          </a:xfrm>
        </p:spPr>
        <p:txBody>
          <a:bodyPr/>
          <a:lstStyle/>
          <a:p>
            <a:fld id="{0159D83A-AC58-4981-B856-DC12974F8940}" type="slidenum">
              <a:rPr lang="pt-PT" smtClean="0"/>
              <a:pPr/>
              <a:t>16</a:t>
            </a:fld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43" y="-37173"/>
            <a:ext cx="4337957" cy="4407654"/>
          </a:xfrm>
          <a:prstGeom prst="rect">
            <a:avLst/>
          </a:prstGeom>
        </p:spPr>
      </p:pic>
      <p:pic>
        <p:nvPicPr>
          <p:cNvPr id="7" name="Picture 4" descr="C:\Users\User\AppData\Local\Microsoft\Windows\Temporary Internet Files\Content.Outlook\9MXHJ4CU\Fotografia0244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43" y="3637779"/>
            <a:ext cx="4337957" cy="283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88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68553"/>
            <a:ext cx="9956800" cy="853771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>
                <a:solidFill>
                  <a:srgbClr val="0000FF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Cooperativas de </a:t>
            </a:r>
            <a:r>
              <a:rPr lang="pt-PT" b="1" dirty="0" smtClean="0">
                <a:solidFill>
                  <a:srgbClr val="0000FF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Inclusão da Pessoa com Deficiência</a:t>
            </a:r>
            <a:endParaRPr lang="pt-PT" b="1" dirty="0">
              <a:solidFill>
                <a:srgbClr val="0000FF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765376"/>
            <a:ext cx="5343728" cy="4227210"/>
          </a:xfrm>
        </p:spPr>
        <p:txBody>
          <a:bodyPr>
            <a:normAutofit/>
          </a:bodyPr>
          <a:lstStyle/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projecto sobre a Estruturação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Económica das Comunidades e Inclusão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Socioeconómica envolve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também as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pessoas com 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deficiência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ssim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 beneficiadas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cooperativas de pessoas com deficiência, a ordem de duas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cooperativas por cada uma das províncias de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Luanda, Bengo, Benguela, Cabinda, Huíla, Uíge e Zaire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domínio de corte e costura, artesanato,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 táxi,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mecânica e agricultura.</a:t>
            </a:r>
          </a:p>
          <a:p>
            <a:pPr algn="just"/>
            <a:endParaRPr lang="pt-PT" sz="2500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17</a:t>
            </a:fld>
            <a:endParaRPr lang="pt-PT"/>
          </a:p>
        </p:txBody>
      </p:sp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81" y="1765375"/>
            <a:ext cx="5345362" cy="46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605857"/>
          </a:xfrm>
        </p:spPr>
        <p:txBody>
          <a:bodyPr>
            <a:normAutofit/>
          </a:bodyPr>
          <a:lstStyle/>
          <a:p>
            <a:r>
              <a:rPr lang="pt-PT" sz="3500" b="1" dirty="0" smtClean="0">
                <a:solidFill>
                  <a:srgbClr val="0000FF"/>
                </a:solidFill>
                <a:latin typeface="+mn-lt"/>
              </a:rPr>
              <a:t>Cooperativas de Reintegração de Ex-Militares</a:t>
            </a:r>
            <a:endParaRPr lang="pt-PT" sz="35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63785" y="1763486"/>
            <a:ext cx="7756072" cy="52557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âmbito da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Reintegração Socioprofissional dos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Ex-Militares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desenvolve-se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projecto denominado (Acção Geradora de Oportunidades de Reintegração –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projecto visa a reintegração de ex-militares do qual inclui órfãos e viúva de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antigos-militares, em projectos como: </a:t>
            </a:r>
          </a:p>
          <a:p>
            <a:pPr marL="0" indent="0" algn="just">
              <a:buNone/>
            </a:pPr>
            <a:endParaRPr lang="pt-P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pecuária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cerca de 70% da população alvo, e os restantes de 30% distribuem-se nas componentes de pesca, formação/reconversão profissional em artes e ofícios, e atividades produtivas de profissões liberais, como electricidade, alvenaria, pequeno comércio, canalização de construção civil e outras.</a:t>
            </a:r>
            <a:endParaRPr lang="pt-P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sz="2400" dirty="0">
              <a:latin typeface="Bookman Old Style" panose="02050604050505020204" pitchFamily="18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1023599" y="5772691"/>
            <a:ext cx="443149" cy="365125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12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486"/>
            <a:ext cx="4016829" cy="46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08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625313"/>
          </a:xfrm>
        </p:spPr>
        <p:txBody>
          <a:bodyPr>
            <a:normAutofit/>
          </a:bodyPr>
          <a:lstStyle/>
          <a:p>
            <a:r>
              <a:rPr lang="pt-PT" sz="3500" b="1" dirty="0" smtClean="0">
                <a:solidFill>
                  <a:srgbClr val="0000FF"/>
                </a:solidFill>
                <a:latin typeface="+mn-lt"/>
              </a:rPr>
              <a:t>Reintegração dos Ex-Militares</a:t>
            </a:r>
            <a:endParaRPr lang="pt-PT" sz="35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1310" y="1790931"/>
            <a:ext cx="7025919" cy="5204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400" dirty="0"/>
              <a:t>O </a:t>
            </a:r>
            <a:r>
              <a:rPr lang="pt-PT" sz="2400" dirty="0" smtClean="0"/>
              <a:t>TPE </a:t>
            </a:r>
            <a:r>
              <a:rPr lang="pt-PT" sz="2400" dirty="0"/>
              <a:t>preocupado com a reintegração </a:t>
            </a:r>
            <a:r>
              <a:rPr lang="pt-PT" sz="2400" dirty="0" smtClean="0"/>
              <a:t>socioeconómica </a:t>
            </a:r>
            <a:r>
              <a:rPr lang="pt-PT" sz="2400" dirty="0"/>
              <a:t>dos ex-militares, disponibilizou </a:t>
            </a:r>
            <a:r>
              <a:rPr lang="pt-PT" sz="2400" b="1" dirty="0"/>
              <a:t>104</a:t>
            </a:r>
            <a:r>
              <a:rPr lang="pt-PT" sz="2400" dirty="0"/>
              <a:t> tractores para apoio directo </a:t>
            </a:r>
            <a:r>
              <a:rPr lang="pt-PT" sz="2400" dirty="0" smtClean="0"/>
              <a:t>às </a:t>
            </a:r>
            <a:r>
              <a:rPr lang="pt-PT" sz="2400" dirty="0"/>
              <a:t>cooperativas </a:t>
            </a:r>
            <a:r>
              <a:rPr lang="pt-PT" sz="2400" dirty="0" smtClean="0"/>
              <a:t>agrícolas, sendo a entrega complementada com </a:t>
            </a:r>
            <a:r>
              <a:rPr lang="pt-PT" sz="2400" dirty="0"/>
              <a:t>a formação de tractoristas e mecânicos. </a:t>
            </a:r>
            <a:endParaRPr lang="pt-PT" sz="2400" dirty="0" smtClean="0"/>
          </a:p>
          <a:p>
            <a:pPr marL="0" indent="0" algn="just">
              <a:buNone/>
            </a:pPr>
            <a:endParaRPr lang="pt-PT" sz="2400" dirty="0" smtClean="0"/>
          </a:p>
          <a:p>
            <a:pPr marL="0" indent="0" algn="just">
              <a:buNone/>
            </a:pPr>
            <a:r>
              <a:rPr lang="pt-PT" sz="2400" dirty="0" smtClean="0"/>
              <a:t>Para o efeito, foram criados </a:t>
            </a:r>
            <a:r>
              <a:rPr lang="pt-PT" sz="2400" b="1" dirty="0"/>
              <a:t>2</a:t>
            </a:r>
            <a:r>
              <a:rPr lang="pt-PT" sz="2400" dirty="0"/>
              <a:t> centros de formação </a:t>
            </a:r>
            <a:r>
              <a:rPr lang="pt-PT" sz="2400" dirty="0" smtClean="0"/>
              <a:t>regionais de tractoristas e mecânicos, </a:t>
            </a:r>
            <a:r>
              <a:rPr lang="pt-PT" sz="2400" dirty="0"/>
              <a:t>nas províncias do </a:t>
            </a:r>
            <a:r>
              <a:rPr lang="pt-PT" sz="2400" b="1" dirty="0"/>
              <a:t>Cuanza-Norte e </a:t>
            </a:r>
            <a:r>
              <a:rPr lang="pt-PT" sz="2400" b="1" dirty="0" smtClean="0"/>
              <a:t>Bié</a:t>
            </a:r>
            <a:r>
              <a:rPr lang="pt-PT" sz="2400" dirty="0" smtClean="0"/>
              <a:t>, formadas </a:t>
            </a:r>
            <a:r>
              <a:rPr lang="pt-PT" sz="2400" b="1" dirty="0"/>
              <a:t>120</a:t>
            </a:r>
            <a:r>
              <a:rPr lang="pt-PT" sz="2400" dirty="0"/>
              <a:t> </a:t>
            </a:r>
            <a:r>
              <a:rPr lang="pt-PT" sz="2400" dirty="0" smtClean="0"/>
              <a:t>cooperativas </a:t>
            </a:r>
            <a:r>
              <a:rPr lang="pt-PT" sz="2400" dirty="0"/>
              <a:t>em </a:t>
            </a:r>
            <a:r>
              <a:rPr lang="pt-PT" sz="2400" b="1" dirty="0"/>
              <a:t>11</a:t>
            </a:r>
            <a:r>
              <a:rPr lang="pt-PT" sz="2400" dirty="0"/>
              <a:t> províncias, </a:t>
            </a:r>
            <a:r>
              <a:rPr lang="pt-PT" sz="2400" dirty="0" smtClean="0"/>
              <a:t>correspondendo </a:t>
            </a:r>
            <a:r>
              <a:rPr lang="pt-PT" sz="2400" b="1" dirty="0" smtClean="0"/>
              <a:t>10.199</a:t>
            </a:r>
            <a:r>
              <a:rPr lang="pt-PT" sz="2400" dirty="0" smtClean="0"/>
              <a:t> pessoas</a:t>
            </a:r>
            <a:r>
              <a:rPr lang="pt-PT" sz="2400" dirty="0"/>
              <a:t> </a:t>
            </a:r>
            <a:r>
              <a:rPr lang="pt-PT" sz="2400" dirty="0" smtClean="0"/>
              <a:t>entre ex-militares, viúvas e órfãos.  </a:t>
            </a:r>
          </a:p>
          <a:p>
            <a:pPr algn="just"/>
            <a:endParaRPr lang="pt-PT" dirty="0" smtClean="0">
              <a:latin typeface="Bookman Old Style" panose="02050604050505020204" pitchFamily="18" charset="0"/>
            </a:endParaRPr>
          </a:p>
          <a:p>
            <a:pPr algn="just"/>
            <a:endParaRPr lang="pt-PT" dirty="0">
              <a:latin typeface="Bookman Old Style" panose="02050604050505020204" pitchFamily="18" charset="0"/>
            </a:endParaRPr>
          </a:p>
          <a:p>
            <a:pPr algn="just"/>
            <a:endParaRPr lang="pt-PT" dirty="0">
              <a:latin typeface="Bookman Old Style" panose="02050604050505020204" pitchFamily="18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0993336" y="5831058"/>
            <a:ext cx="524213" cy="365125"/>
          </a:xfrm>
        </p:spPr>
        <p:txBody>
          <a:bodyPr/>
          <a:lstStyle/>
          <a:p>
            <a:fld id="{0159D83A-AC58-4981-B856-DC12974F8940}" type="slidenum">
              <a:rPr lang="pt-PT" smtClean="0">
                <a:solidFill>
                  <a:schemeClr val="bg1"/>
                </a:solidFill>
              </a:rPr>
              <a:pPr/>
              <a:t>19</a:t>
            </a:fld>
            <a:endParaRPr lang="pt-PT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925330"/>
              </p:ext>
            </p:extLst>
          </p:nvPr>
        </p:nvGraphicFramePr>
        <p:xfrm>
          <a:off x="7510756" y="1993765"/>
          <a:ext cx="4572000" cy="401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2043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37039"/>
          </a:xfrm>
        </p:spPr>
        <p:txBody>
          <a:bodyPr>
            <a:normAutofit/>
          </a:bodyPr>
          <a:lstStyle/>
          <a:p>
            <a:r>
              <a:rPr lang="pt-PT" sz="30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CONTEXTO</a:t>
            </a:r>
            <a:endParaRPr lang="pt-PT" sz="3000" b="1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2</a:t>
            </a:fld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305038" y="2118032"/>
            <a:ext cx="112618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Ministério da Acção Social, Família e Promoção da Mulher 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(MASFAMU),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órgão do Executivo que vela pela política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Protecção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ocial de Base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 que zela medidas referentes ao combate à pobreza dos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grupos vulneráveis da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população em Angola, implementa acções transversais, multissectoriais e multidisciplinares  para garantir o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esenvolvimento Humano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P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Bem-Estar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das populações. </a:t>
            </a:r>
          </a:p>
          <a:p>
            <a:pPr algn="just"/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cumprimento desta complexa missão, exige a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conjugação de esforços entre os diferentes departamentos ministeriais do Executivo, o sector privado e Organizações da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Sociedade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Civil, bem como o estabelecimento de mecanismos de coordenação que assegurem a sua eficácia e, fundamentalmente, o compromisso dos diferentes actores e sectores da sociedade. </a:t>
            </a:r>
            <a:endParaRPr lang="pt-P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1207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732317"/>
          </a:xfrm>
        </p:spPr>
        <p:txBody>
          <a:bodyPr>
            <a:normAutofit/>
          </a:bodyPr>
          <a:lstStyle/>
          <a:p>
            <a:r>
              <a:rPr lang="pt-PT" sz="3500" b="1" dirty="0" smtClean="0">
                <a:solidFill>
                  <a:srgbClr val="0000FF"/>
                </a:solidFill>
              </a:rPr>
              <a:t>Acesso ao Microcrédito</a:t>
            </a:r>
            <a:endParaRPr lang="pt-PT" sz="3500" b="1" dirty="0">
              <a:solidFill>
                <a:srgbClr val="0000FF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28601" y="1816382"/>
            <a:ext cx="6662058" cy="4485562"/>
          </a:xfrm>
        </p:spPr>
        <p:txBody>
          <a:bodyPr>
            <a:normAutofit/>
          </a:bodyPr>
          <a:lstStyle/>
          <a:p>
            <a:pPr algn="just"/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período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2019 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 concedidos microcréditos a um total de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1.352.633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beneficiários directos dos quais 80% são mulheres, com um total de </a:t>
            </a:r>
            <a:r>
              <a:rPr lang="pt-P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6.763.165</a:t>
            </a:r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beneficiários Indirectos. </a:t>
            </a:r>
          </a:p>
          <a:p>
            <a:pPr algn="just"/>
            <a:r>
              <a:rPr lang="pt-PT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Devido as reformas do Estado e o novo paradigma de Governo está em curso a reabertura da concepção dos microcréditos outrora concedidos a grupos de membros organizados em cooperactivas e associações a nível das comunidades</a:t>
            </a:r>
            <a:r>
              <a:rPr lang="pt-PT" sz="2500" dirty="0" smtClean="0"/>
              <a:t>.</a:t>
            </a:r>
            <a:endParaRPr lang="pt-PT" sz="25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050620" y="5819293"/>
            <a:ext cx="452877" cy="365125"/>
          </a:xfrm>
        </p:spPr>
        <p:txBody>
          <a:bodyPr/>
          <a:lstStyle/>
          <a:p>
            <a:fld id="{0159D83A-AC58-4981-B856-DC12974F8940}" type="slidenum">
              <a:rPr lang="pt-PT" smtClean="0"/>
              <a:pPr/>
              <a:t>20</a:t>
            </a:fld>
            <a:endParaRPr lang="pt-PT"/>
          </a:p>
        </p:txBody>
      </p:sp>
      <p:pic>
        <p:nvPicPr>
          <p:cNvPr id="3074" name="Picture 2" descr="Resultado de imagem para Angola microcred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65" y="370750"/>
            <a:ext cx="4936835" cy="28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Angola microcred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65" y="3596002"/>
            <a:ext cx="4948466" cy="27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215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0" y="84806"/>
            <a:ext cx="10769600" cy="849049"/>
          </a:xfrm>
        </p:spPr>
        <p:txBody>
          <a:bodyPr>
            <a:normAutofit/>
          </a:bodyPr>
          <a:lstStyle/>
          <a:p>
            <a:r>
              <a:rPr lang="pt-PT" sz="3500" b="1" dirty="0">
                <a:solidFill>
                  <a:srgbClr val="0000FF"/>
                </a:solidFill>
                <a:latin typeface="+mn-lt"/>
              </a:rPr>
              <a:t>Violência Doméstica, apoio as raparigas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pt-PT" dirty="0" smtClean="0"/>
          </a:p>
          <a:p>
            <a:pPr algn="just"/>
            <a:r>
              <a:rPr lang="pt-PT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PT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da violência é um problema que tem preocupado o executivo angolano, principalmente, nesta momento de confinamento, onde as vítimas são obrigadas a conviver sobre o mesmo teto com o seu agressor, o peso da incapacidade do homem em dar sustento a família, pode ser um factor que leva a violência, entre outro.</a:t>
            </a:r>
          </a:p>
          <a:p>
            <a:pPr algn="just"/>
            <a:r>
              <a:rPr lang="pt-PT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reduzir os riscos da </a:t>
            </a:r>
            <a:r>
              <a:rPr lang="pt-PT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revitimização</a:t>
            </a:r>
            <a:r>
              <a:rPr lang="pt-PT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violência por força das medidas </a:t>
            </a:r>
            <a:r>
              <a:rPr lang="pt-PT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restrintivas</a:t>
            </a:r>
            <a:r>
              <a:rPr lang="pt-PT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foi </a:t>
            </a:r>
            <a:r>
              <a:rPr lang="pt-P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criado o </a:t>
            </a:r>
            <a:r>
              <a:rPr lang="pt-PT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pt-P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pt-P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os nºs 145 e 146 para denúncias e apoio aos estudantes angolanos na República da China, que </a:t>
            </a:r>
            <a:r>
              <a:rPr lang="pt-PT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recepcionou</a:t>
            </a:r>
            <a:r>
              <a:rPr lang="pt-P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801 chamada, das quais 195 de estudantes angolanos na China a solicitar comunicação com os parentes; 74 de apoio psicológico; 40 ocorrências de violência doméstica; 116 solicitação de apoio social e 376 de outra natureza;</a:t>
            </a:r>
          </a:p>
          <a:p>
            <a:pPr algn="just"/>
            <a:r>
              <a:rPr lang="pt-PT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Referir que em </a:t>
            </a:r>
            <a:r>
              <a:rPr lang="pt-P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parceria com o Fundo das Nações Unidas para Apoio às Populações (FNUAP), </a:t>
            </a:r>
            <a:r>
              <a:rPr lang="pt-PT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 distribuídos </a:t>
            </a:r>
            <a:r>
              <a:rPr lang="pt-P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25.500 kits de higiene, em todo </a:t>
            </a:r>
            <a:r>
              <a:rPr lang="pt-PT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País, com intuito de garantir o acesso a alguns bens de necessidade para as mulheres e meninas.</a:t>
            </a:r>
            <a:endParaRPr lang="pt-P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3A-AC58-4981-B856-DC12974F8940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3628493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901943"/>
          </a:xfrm>
        </p:spPr>
        <p:txBody>
          <a:bodyPr/>
          <a:lstStyle/>
          <a:p>
            <a:r>
              <a:rPr lang="pt-PT" sz="2800" b="1" dirty="0" smtClean="0">
                <a:solidFill>
                  <a:srgbClr val="0000FF"/>
                </a:solidFill>
                <a:latin typeface="+mn-lt"/>
              </a:rPr>
              <a:t>DESAFIOS E PERSPECTIVAS</a:t>
            </a:r>
            <a:endParaRPr lang="pt-PT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21965" y="1297305"/>
            <a:ext cx="10769600" cy="4897494"/>
          </a:xfrm>
        </p:spPr>
        <p:txBody>
          <a:bodyPr>
            <a:normAutofit/>
          </a:bodyPr>
          <a:lstStyle/>
          <a:p>
            <a:endParaRPr lang="pt-PT" sz="1800" dirty="0" smtClean="0">
              <a:solidFill>
                <a:prstClr val="black"/>
              </a:solidFill>
            </a:endParaRPr>
          </a:p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0963071" y="5850316"/>
            <a:ext cx="569609" cy="365125"/>
          </a:xfrm>
        </p:spPr>
        <p:txBody>
          <a:bodyPr/>
          <a:lstStyle/>
          <a:p>
            <a:fld id="{0159D83A-AC58-4981-B856-DC12974F8940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1058153" y="1384697"/>
            <a:ext cx="9947071" cy="4872967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lang="pt-PT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lang="pt-P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Reforçar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inclusão produtiva das famílias na geração de renda para o </a:t>
            </a:r>
            <a:r>
              <a:rPr lang="pt-P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autos-sustento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de uma base de dados das actividades económicas informais;</a:t>
            </a:r>
            <a:endParaRPr lang="pt-P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Formar formadores para fomentar a actividade de processamento de alimentos;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Incentivar a criação de centros de processamento de produtos ao nível das comunidades;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Consolidar a passagem do modelo assistencialista para o de desenvolvimento;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Continuar a trabalhar com os parceiros sociais, no apoio às famílias pobres;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Advogar para a promoção da igualdade de género e empoderamento das mulheres e raparigas;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Redinamizar a concepção de microcrédito aos pequenos empreendedores;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Continuar a advogar para a melhorar das vias de acesso, visando facilitar o escoamento dos produtos de campo;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Fortalecer as parcerias com as grandes superfícies comerciais no sentido de incluírem os pequenos agricultores na lista de fornecedores.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PT" dirty="0" smtClean="0"/>
          </a:p>
          <a:p>
            <a:pPr algn="just"/>
            <a:endParaRPr lang="pt-PT" dirty="0" smtClean="0">
              <a:latin typeface="Bookman Old Style" panose="02050604050505020204" pitchFamily="18" charset="0"/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1100306" y="1533548"/>
            <a:ext cx="10769600" cy="48729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lang="pt-PT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lang="pt-P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lang="pt-P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/>
              <a:buNone/>
            </a:pPr>
            <a:endParaRPr lang="pt-PT" sz="1200" dirty="0">
              <a:latin typeface="Bookman Old Style" panose="020506040505050202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37659" y="1460038"/>
            <a:ext cx="10769600" cy="90194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PT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pt-PT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41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6856" y="297064"/>
            <a:ext cx="10769600" cy="1143000"/>
          </a:xfrm>
        </p:spPr>
        <p:txBody>
          <a:bodyPr>
            <a:normAutofit/>
          </a:bodyPr>
          <a:lstStyle/>
          <a:p>
            <a:r>
              <a:rPr lang="pt-PT" sz="3500" b="1" dirty="0" smtClean="0">
                <a:solidFill>
                  <a:srgbClr val="0000FF"/>
                </a:solidFill>
              </a:rPr>
              <a:t>Pressupostos Fundamentais para o Incremento da Inclusão Produtiva em Angola</a:t>
            </a:r>
            <a:endParaRPr lang="pt-PT" sz="3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18457" y="1763485"/>
            <a:ext cx="11067143" cy="459286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Vontade Política;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Concepção de Oportunidades;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Priorização nos Planos de Desenvolvimento Nacionais;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Disponibilidade de Financiamento público e outros investimentos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Facilitação na aquisição de meios, equipamentos, insumos agrícolas e matéria-prima diversa;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 à Terra;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 à Crédito;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Preservação do ambiente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Reciclagem e outras iniciativas inovadoras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PT" sz="2500" dirty="0" smtClean="0"/>
          </a:p>
          <a:p>
            <a:pPr>
              <a:buFont typeface="Wingdings" panose="05000000000000000000" pitchFamily="2" charset="2"/>
              <a:buChar char="§"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3A-AC58-4981-B856-DC12974F8940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6915895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>
                <a:solidFill>
                  <a:srgbClr val="0000FF"/>
                </a:solidFill>
              </a:rPr>
              <a:t>PARA TERMINAR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atingirmos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acções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Estados-Membros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coordenadas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engajamento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colaboração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desenvolvermos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Políticas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alinhadas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Políticas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Nacionais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terminar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Proponho que se elabore um plano de recuperação económica das Mulheres no espaço da 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CPLP  para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acelerar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cumprimento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Agendas 2030 e 2063. 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83A-AC58-4981-B856-DC12974F8940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153892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81396"/>
          </a:xfrm>
        </p:spPr>
        <p:txBody>
          <a:bodyPr>
            <a:normAutofit/>
          </a:bodyPr>
          <a:lstStyle/>
          <a:p>
            <a:r>
              <a:rPr lang="pt-PT" sz="30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CONT…</a:t>
            </a:r>
            <a:endParaRPr lang="pt-PT" sz="3000" b="1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835015"/>
            <a:ext cx="11081657" cy="543108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Angola registou avanços significativos em termos de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legislação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sensível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género,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relativa a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representatividade  da mulher na estrutura central e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local, ao nível do parlamento, do  Executivo, dos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órgãos de defesa e segurança, no aumento do acesso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educação,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saúde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e reprodutiva (SSR) e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participação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mulher na força de trabalho em geral. </a:t>
            </a:r>
            <a:endParaRPr lang="pt-PT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nova visão da </a:t>
            </a:r>
            <a:r>
              <a:rPr lang="pt-PT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Reforma Administrativa do </a:t>
            </a:r>
            <a:r>
              <a:rPr lang="pt-PT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Estado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paradigma do Executivo estão voltados à </a:t>
            </a:r>
            <a:r>
              <a:rPr lang="pt-PT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PT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esconcentração e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descentralização dos serviços públicos, </a:t>
            </a:r>
            <a:r>
              <a:rPr lang="pt-PT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municipalização, maior acessibilidade </a:t>
            </a:r>
            <a:r>
              <a:rPr lang="pt-PT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aproximação dos mesmos aos cidadãos, </a:t>
            </a:r>
            <a:r>
              <a:rPr lang="pt-PT" altLang="pt-PT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estando a concretizar-se a passagem de uma</a:t>
            </a:r>
            <a:r>
              <a:rPr lang="pt-PT" sz="23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3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perspectiva </a:t>
            </a:r>
            <a:r>
              <a:rPr lang="pt-PT" sz="23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assistencialista</a:t>
            </a:r>
            <a:r>
              <a:rPr lang="pt-PT" sz="23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pt-PT" sz="23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PT" sz="23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promoção do desenvolvimento social, </a:t>
            </a:r>
            <a:r>
              <a:rPr lang="pt-PT" sz="23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inclusivo e  participativo</a:t>
            </a:r>
            <a:r>
              <a:rPr lang="pt-PT" sz="23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altLang="pt-PT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Estas medidas em curso, encoraja-nos a prosseguir afincadamente numa perspectiva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desenvolvimento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sustentável, assente no Plano de Desenvolvimento Nacional (PDN 2018-2022),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justiça social, na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igualdade e equidade </a:t>
            </a:r>
            <a:r>
              <a:rPr lang="pt-PT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género e na potencialização do capital </a:t>
            </a:r>
            <a:r>
              <a:rPr lang="pt-PT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humano, no quadro do alcance das metas das </a:t>
            </a:r>
            <a:r>
              <a:rPr lang="pt-PT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agendas 2030 (ODS) e 2063 (União Africana). </a:t>
            </a:r>
          </a:p>
          <a:p>
            <a:pPr marL="274320" indent="-274320" algn="just">
              <a:lnSpc>
                <a:spcPct val="110000"/>
              </a:lnSpc>
              <a:buNone/>
              <a:defRPr/>
            </a:pPr>
            <a:r>
              <a:rPr lang="pt-PT" sz="2300" dirty="0" smtClean="0">
                <a:cs typeface="Arial" panose="020B0604020202020204" pitchFamily="34" charset="0"/>
              </a:rPr>
              <a:t>   </a:t>
            </a:r>
          </a:p>
          <a:p>
            <a:pPr marL="274320" indent="-274320" algn="just">
              <a:lnSpc>
                <a:spcPct val="110000"/>
              </a:lnSpc>
              <a:buNone/>
              <a:defRPr/>
            </a:pPr>
            <a:r>
              <a:rPr lang="pt-PT" sz="2300" dirty="0" smtClean="0"/>
              <a:t>    </a:t>
            </a:r>
            <a:endParaRPr lang="pt-PT" sz="2300" dirty="0"/>
          </a:p>
          <a:p>
            <a:pPr marL="274320" indent="-274320" algn="just">
              <a:lnSpc>
                <a:spcPct val="110000"/>
              </a:lnSpc>
              <a:buNone/>
              <a:defRPr/>
            </a:pPr>
            <a:endParaRPr lang="pt-PT" sz="18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28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4</a:t>
            </a:fld>
            <a:endParaRPr lang="pt-PT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016000" y="269632"/>
            <a:ext cx="10491821" cy="76077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smtClean="0">
                <a:solidFill>
                  <a:srgbClr val="0000FF"/>
                </a:solidFill>
                <a:latin typeface="+mn-lt"/>
              </a:rPr>
              <a:t>Conquistas Legais</a:t>
            </a:r>
            <a:endParaRPr lang="pt-PT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188086" y="849086"/>
            <a:ext cx="6229044" cy="56106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PT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Constituição da República de Angola </a:t>
            </a:r>
            <a:r>
              <a:rPr lang="pt-P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</a:t>
            </a:r>
            <a:r>
              <a:rPr lang="pt-PT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(art.22 e 23) sobre a Igualdade de Direitos e Liberdades e Não Discriminação</a:t>
            </a:r>
            <a:endParaRPr lang="pt-PT" alt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nº 25/11 de 14 de Julho- </a:t>
            </a:r>
            <a:r>
              <a:rPr lang="pt-P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Contra a Violência Doméstica;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</a:t>
            </a:r>
            <a:r>
              <a:rPr lang="pt-P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nº 13/01</a:t>
            </a: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31 de Dezembro, </a:t>
            </a:r>
            <a:r>
              <a:rPr lang="pt-P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de Base do Sistema da </a:t>
            </a:r>
            <a:r>
              <a:rPr lang="pt-P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</a:t>
            </a:r>
            <a:r>
              <a:rPr lang="pt-P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P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</a:t>
            </a:r>
            <a:r>
              <a:rPr lang="pt-P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nº 30/11 de 13 de Setembro, </a:t>
            </a:r>
            <a:r>
              <a:rPr lang="pt-P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das </a:t>
            </a:r>
            <a:r>
              <a:rPr lang="pt-P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Micro, Pequenas e Médias Empresas;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</a:t>
            </a:r>
            <a:r>
              <a:rPr lang="pt-P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nº 23/15 de 31 de Agosto, </a:t>
            </a:r>
            <a:r>
              <a:rPr lang="pt-P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das </a:t>
            </a:r>
            <a:r>
              <a:rPr lang="pt-P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Cooperativas</a:t>
            </a: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02/05 de 1 de Julho, </a:t>
            </a:r>
            <a:r>
              <a:rPr lang="pt-P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dos partidos políticos</a:t>
            </a: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 10/16 de 27 de Julho, </a:t>
            </a:r>
            <a:r>
              <a:rPr lang="pt-P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</a:t>
            </a:r>
            <a:r>
              <a:rPr lang="x-none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x-non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Acessibilidades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2" name="Picture 8" descr="Resultado de imagem para justiç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29" y="1812471"/>
            <a:ext cx="5435071" cy="353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5</a:t>
            </a:fld>
            <a:endParaRPr lang="pt-PT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03463" y="106346"/>
            <a:ext cx="10769600" cy="6447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Cont</a:t>
            </a:r>
            <a:r>
              <a:rPr lang="pt-PT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…</a:t>
            </a:r>
            <a:endParaRPr lang="pt-PT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248556" y="944203"/>
            <a:ext cx="11279413" cy="551558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2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Decreto Legislativo Presidencial nº 1/20 de 18 de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Março;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refente a defesa e segurança do interesse público face a pandemia do COVID 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Decreto Presidencial – 155/16, 9 de Agosto, que estabelece o </a:t>
            </a:r>
            <a:r>
              <a:rPr lang="pt-P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Regime Jurídico do Trabalho Doméstico e de Protecção Social </a:t>
            </a:r>
            <a:r>
              <a:rPr lang="pt-P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(Empregadas Doméstica)</a:t>
            </a: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Decreto Presidencial nº 124/13 de 28 de Agosto – Regulamento da Lei 25/11 de 14 de Julho;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x-non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Decreto 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Presidencial 207/11 de 15 de Agosto, aprova a Estratégia de Inclusão da Criança com Deficiência; </a:t>
            </a:r>
            <a:endParaRPr lang="pt-P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Decreto Presidencial nº 26/13 de 08 de Maio - </a:t>
            </a:r>
            <a:r>
              <a:rPr lang="pt-P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Executivo de Combate à Violência Doméstica;</a:t>
            </a:r>
          </a:p>
          <a:p>
            <a:pPr marL="0" indent="0" algn="just">
              <a:buNone/>
            </a:pPr>
            <a:endParaRPr lang="pt-PT" sz="2200" dirty="0"/>
          </a:p>
          <a:p>
            <a:pPr algn="just">
              <a:buFont typeface="Wingdings" panose="05000000000000000000" pitchFamily="2" charset="2"/>
              <a:buChar char="§"/>
            </a:pPr>
            <a:endParaRPr lang="pt-PT" sz="2200" dirty="0" smtClean="0"/>
          </a:p>
        </p:txBody>
      </p:sp>
    </p:spTree>
    <p:extLst>
      <p:ext uri="{BB962C8B-B14F-4D97-AF65-F5344CB8AC3E}">
        <p14:creationId xmlns:p14="http://schemas.microsoft.com/office/powerpoint/2010/main" val="33273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6</a:t>
            </a:fld>
            <a:endParaRPr lang="pt-PT"/>
          </a:p>
        </p:txBody>
      </p:sp>
      <p:sp>
        <p:nvSpPr>
          <p:cNvPr id="3" name="Retângulo 2"/>
          <p:cNvSpPr/>
          <p:nvPr/>
        </p:nvSpPr>
        <p:spPr>
          <a:xfrm>
            <a:off x="914399" y="1438259"/>
            <a:ext cx="97825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Decreto Presidencial nº 222/13 de 24 de Dezembro - </a:t>
            </a:r>
            <a:r>
              <a:rPr lang="pt-P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Nacional para Igualdade e Equidade de Género</a:t>
            </a:r>
            <a:r>
              <a:rPr lang="pt-P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P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Decreto Presidencial nº 138/12 de 20 de Junho - </a:t>
            </a:r>
            <a:r>
              <a:rPr lang="pt-PT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Nacional de Apoio à Mulher Rural</a:t>
            </a:r>
            <a:r>
              <a:rPr lang="pt-P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P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Decreto Presidencial  237/11 de 30 de Agosto, aprova a Politica para a Pessoa com Deficiência; </a:t>
            </a:r>
            <a:endParaRPr lang="pt-PT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P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Decreto Presidencial 12/16 de 15 de Janeiro</a:t>
            </a: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 para a Contratação da Pessoa com Deficiência</a:t>
            </a: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PT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P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Despacho Interno do MASFAMU nº 154 /20, de 25 de Março para responder a situação de emergência vigente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81285" y="553259"/>
            <a:ext cx="10769600" cy="64476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Cont</a:t>
            </a:r>
            <a:r>
              <a:rPr lang="pt-PT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…</a:t>
            </a:r>
            <a:endParaRPr lang="pt-PT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4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7</a:t>
            </a:fld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374904" y="2136339"/>
            <a:ext cx="111556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MEDIDAS TOMADAS PELA GOVERNO 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nível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nosso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Titular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Angolano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João Manuel Gonçalves Lourenço, tem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prioridade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acção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e 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garantia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sustentável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famílias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Assim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início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determinou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criação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seguintes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medidas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acções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prevenção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combate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Covid-19: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Contingência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orçamentadas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Comissão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Multissectorial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prevenção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combate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Pandemia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Centros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Quarentena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Hospitais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campanha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equipamentos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tecnologia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medicamentos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materiais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biossegurança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cestas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básicas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água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potável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medicamentos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Educação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sensibilização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famílias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comunidades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sobre as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medidas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biosseguraça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nutricional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Reforçou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medidas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testagens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comunitárias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 e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Estabeleceu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sanitárias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fronteiriças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P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7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634" y="1344403"/>
            <a:ext cx="695443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COVID-19 causou choques maciços nas economias informais e formais 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mundo, especialmente em África e </a:t>
            </a:r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mulheres foram particularmente afetadas por esta crise económica", refere o artigo, citando "evidências emergentes" de que "a vida económica e produtiva das mulheres será afetada de forma desigual".</a:t>
            </a:r>
          </a:p>
          <a:p>
            <a:pPr algn="just"/>
            <a:endParaRPr lang="pt-PT" sz="2200" dirty="0" smtClean="0">
              <a:solidFill>
                <a:srgbClr val="000000"/>
              </a:solidFill>
            </a:endParaRPr>
          </a:p>
          <a:p>
            <a:pPr algn="just"/>
            <a:endParaRPr lang="pt-PT" sz="2200" dirty="0">
              <a:solidFill>
                <a:srgbClr val="7030A0"/>
              </a:solidFill>
            </a:endParaRPr>
          </a:p>
          <a:p>
            <a:r>
              <a:rPr lang="pt-PT" dirty="0"/>
              <a:t> </a:t>
            </a:r>
          </a:p>
          <a:p>
            <a:endParaRPr lang="pt-PT" dirty="0">
              <a:latin typeface="Bookman Old Style" panose="020506040505050202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354745"/>
            <a:ext cx="9144000" cy="821028"/>
          </a:xfrm>
        </p:spPr>
        <p:txBody>
          <a:bodyPr anchor="b">
            <a:normAutofit fontScale="90000"/>
          </a:bodyPr>
          <a:lstStyle/>
          <a:p>
            <a:pPr algn="ctr"/>
            <a:r>
              <a:rPr sz="2500" b="1" dirty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sz="2500" b="1" dirty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sz="2500" b="1" dirty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/>
            </a:r>
            <a:br>
              <a:rPr sz="2500" b="1" dirty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r>
              <a:rPr sz="2500" b="1" dirty="0">
                <a:solidFill>
                  <a:srgbClr val="0000FF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pt-PT" sz="3900" b="1" dirty="0" smtClean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Tahoma" panose="020B0604030504040204" pitchFamily="34" charset="0"/>
              </a:rPr>
              <a:t>MULHER/ECONOMIA/COVID 19</a:t>
            </a:r>
            <a:endParaRPr sz="3900" b="1" dirty="0">
              <a:solidFill>
                <a:srgbClr val="0000FF"/>
              </a:solidFill>
              <a:latin typeface="+mn-lt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8</a:t>
            </a:fld>
            <a:endParaRPr lang="pt-PT"/>
          </a:p>
        </p:txBody>
      </p:sp>
      <p:pic>
        <p:nvPicPr>
          <p:cNvPr id="7" name="Picture 4" descr="Resultado de imagem para Angola inclusão produtiva da mul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06" y="1027906"/>
            <a:ext cx="4755636" cy="279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48" y="3709102"/>
            <a:ext cx="4716952" cy="27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13497"/>
          </a:xfrm>
        </p:spPr>
        <p:txBody>
          <a:bodyPr>
            <a:noAutofit/>
          </a:bodyPr>
          <a:lstStyle/>
          <a:p>
            <a:r>
              <a:rPr lang="pt-PT" sz="3500" b="1" dirty="0" err="1" smtClean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Shonar Bangla" panose="020B0502040204020203" pitchFamily="34" charset="0"/>
              </a:rPr>
              <a:t>Cont</a:t>
            </a:r>
            <a:r>
              <a:rPr lang="pt-PT" sz="3500" b="1" dirty="0" smtClean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  <a:cs typeface="Shonar Bangla" panose="020B0502040204020203" pitchFamily="34" charset="0"/>
              </a:rPr>
              <a:t>.</a:t>
            </a:r>
            <a:endParaRPr lang="pt-PT" sz="3500" dirty="0">
              <a:latin typeface="+mn-lt"/>
              <a:cs typeface="Shonar Bangla" panose="020B0502040204020203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8889" y="910578"/>
            <a:ext cx="7576457" cy="4712628"/>
          </a:xfrm>
        </p:spPr>
        <p:txBody>
          <a:bodyPr>
            <a:normAutofit fontScale="92500"/>
          </a:bodyPr>
          <a:lstStyle/>
          <a:p>
            <a:pPr algn="just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interrupção das cadeias de fornecimento causada pelo fecho de fronteiras, paragem da produção e restrições à importação, com a consequente inflação de preços, "arruinou a economia global de alimentos", com grande impacto "nos mais pobres e marginalizadas do mundo</a:t>
            </a:r>
            <a:r>
              <a:rPr lang="pt-PT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Isso os deixa menos capazes de absorver os choques econômicos do que os homens. Para muitas famílias, o fechamento da escola e as medidas de distanciamento social aumentaram os cuidados não remunerados e a carga doméstica das mulheres em casa, tornando-as menos capazes de assumir ou equilibrar o trabalho remunerado.</a:t>
            </a:r>
          </a:p>
          <a:p>
            <a:pPr algn="just"/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302E-5CC2-4349-8670-5333CA6B476B}" type="slidenum">
              <a:rPr lang="pt-PT" smtClean="0"/>
              <a:t>9</a:t>
            </a:fld>
            <a:endParaRPr lang="pt-PT"/>
          </a:p>
        </p:txBody>
      </p:sp>
      <p:pic>
        <p:nvPicPr>
          <p:cNvPr id="5" name="Picture 10" descr="https://scontent-a-lhr.xx.fbcdn.net/hphotos-xaf1/v/t1.0-9/546504_220357064743572_2145257943_n.jpg?oh=0b7eb1a506cd3f1ec6c7abcf6d3b83b7&amp;oe=54DAB8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91" y="1747157"/>
            <a:ext cx="3451134" cy="468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4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iva">
  <a:themeElements>
    <a:clrScheme name="Retrospe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3658</TotalTime>
  <Words>2225</Words>
  <Application>Microsoft Office PowerPoint</Application>
  <PresentationFormat>Personalizados</PresentationFormat>
  <Paragraphs>171</Paragraphs>
  <Slides>24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Retrospetiva</vt:lpstr>
      <vt:lpstr>REPÚBLICA DE ANGOLA  MINISTÉRIO DA ACÇÃO SOCIAL FAMILIA E PROMOÇÃO DA MULHER   </vt:lpstr>
      <vt:lpstr>CONTEXTO</vt:lpstr>
      <vt:lpstr>CONT…</vt:lpstr>
      <vt:lpstr>Apresentação do PowerPoint</vt:lpstr>
      <vt:lpstr>Apresentação do PowerPoint</vt:lpstr>
      <vt:lpstr>Apresentação do PowerPoint</vt:lpstr>
      <vt:lpstr>Apresentação do PowerPoint</vt:lpstr>
      <vt:lpstr>   MULHER/ECONOMIA/COVID 19</vt:lpstr>
      <vt:lpstr>Cont.</vt:lpstr>
      <vt:lpstr>Cont.</vt:lpstr>
      <vt:lpstr>O que tem sido feito no âmbito da Inclusão Produtiva e Geração de Renda</vt:lpstr>
      <vt:lpstr>  </vt:lpstr>
      <vt:lpstr>Aumento do Acesso Aos Serviços Sociais </vt:lpstr>
      <vt:lpstr>TRANSFERÊNCIAS SOCIAIS E MONETÁRIAS</vt:lpstr>
      <vt:lpstr>  Cooperativas de Moto-táxi e Corte e Costura </vt:lpstr>
      <vt:lpstr>Cont…</vt:lpstr>
      <vt:lpstr>Cooperativas de Inclusão da Pessoa com Deficiência</vt:lpstr>
      <vt:lpstr>Cooperativas de Reintegração de Ex-Militares</vt:lpstr>
      <vt:lpstr>Reintegração dos Ex-Militares</vt:lpstr>
      <vt:lpstr>Acesso ao Microcrédito</vt:lpstr>
      <vt:lpstr>Violência Doméstica, apoio as raparigas</vt:lpstr>
      <vt:lpstr>DESAFIOS E PERSPECTIVAS</vt:lpstr>
      <vt:lpstr>Pressupostos Fundamentais para o Incremento da Inclusão Produtiva em Angola</vt:lpstr>
      <vt:lpstr>PARA TERMINAR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Deolinda Almeida</dc:creator>
  <cp:lastModifiedBy>Júlia A. Quitocua</cp:lastModifiedBy>
  <cp:revision>252</cp:revision>
  <cp:lastPrinted>2020-02-24T17:40:57Z</cp:lastPrinted>
  <dcterms:created xsi:type="dcterms:W3CDTF">2016-07-24T07:05:11Z</dcterms:created>
  <dcterms:modified xsi:type="dcterms:W3CDTF">2020-07-24T09:47:43Z</dcterms:modified>
</cp:coreProperties>
</file>