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0" r:id="rId4"/>
    <p:sldId id="258" r:id="rId5"/>
    <p:sldId id="261" r:id="rId6"/>
    <p:sldId id="262" r:id="rId7"/>
    <p:sldId id="267" r:id="rId8"/>
    <p:sldId id="269" r:id="rId9"/>
    <p:sldId id="264" r:id="rId10"/>
    <p:sldId id="271" r:id="rId11"/>
    <p:sldId id="270" r:id="rId12"/>
    <p:sldId id="272" r:id="rId13"/>
    <p:sldId id="273" r:id="rId14"/>
    <p:sldId id="263" r:id="rId15"/>
    <p:sldId id="268" r:id="rId16"/>
    <p:sldId id="259" r:id="rId17"/>
    <p:sldId id="257" r:id="rId18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3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33" autoAdjust="0"/>
  </p:normalViewPr>
  <p:slideViewPr>
    <p:cSldViewPr snapToGrid="0">
      <p:cViewPr varScale="1">
        <p:scale>
          <a:sx n="66" d="100"/>
          <a:sy n="66" d="100"/>
        </p:scale>
        <p:origin x="-64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6029-85F5-4AC7-B5DA-9141C4A2141E}" type="datetimeFigureOut">
              <a:rPr lang="pt-BR" smtClean="0"/>
              <a:t>18/02/2019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9A2A-EC3B-4D4E-9C49-A3A1480AF8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613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6029-85F5-4AC7-B5DA-9141C4A2141E}" type="datetimeFigureOut">
              <a:rPr lang="pt-BR" smtClean="0"/>
              <a:t>18/02/2019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9A2A-EC3B-4D4E-9C49-A3A1480AF8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9595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6029-85F5-4AC7-B5DA-9141C4A2141E}" type="datetimeFigureOut">
              <a:rPr lang="pt-BR" smtClean="0"/>
              <a:t>18/02/2019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9A2A-EC3B-4D4E-9C49-A3A1480AF8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7169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6029-85F5-4AC7-B5DA-9141C4A2141E}" type="datetimeFigureOut">
              <a:rPr lang="pt-BR" smtClean="0"/>
              <a:t>18/02/2019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9A2A-EC3B-4D4E-9C49-A3A1480AF8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9235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6029-85F5-4AC7-B5DA-9141C4A2141E}" type="datetimeFigureOut">
              <a:rPr lang="pt-BR" smtClean="0"/>
              <a:t>18/02/2019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9A2A-EC3B-4D4E-9C49-A3A1480AF8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445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6029-85F5-4AC7-B5DA-9141C4A2141E}" type="datetimeFigureOut">
              <a:rPr lang="pt-BR" smtClean="0"/>
              <a:t>18/02/2019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9A2A-EC3B-4D4E-9C49-A3A1480AF8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38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6029-85F5-4AC7-B5DA-9141C4A2141E}" type="datetimeFigureOut">
              <a:rPr lang="pt-BR" smtClean="0"/>
              <a:t>18/02/2019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9A2A-EC3B-4D4E-9C49-A3A1480AF8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71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6029-85F5-4AC7-B5DA-9141C4A2141E}" type="datetimeFigureOut">
              <a:rPr lang="pt-BR" smtClean="0"/>
              <a:t>18/02/2019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9A2A-EC3B-4D4E-9C49-A3A1480AF8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3593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6029-85F5-4AC7-B5DA-9141C4A2141E}" type="datetimeFigureOut">
              <a:rPr lang="pt-BR" smtClean="0"/>
              <a:t>18/02/2019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9A2A-EC3B-4D4E-9C49-A3A1480AF8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78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6029-85F5-4AC7-B5DA-9141C4A2141E}" type="datetimeFigureOut">
              <a:rPr lang="pt-BR" smtClean="0"/>
              <a:t>18/02/2019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9A2A-EC3B-4D4E-9C49-A3A1480AF8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0033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E6029-85F5-4AC7-B5DA-9141C4A2141E}" type="datetimeFigureOut">
              <a:rPr lang="pt-BR" smtClean="0"/>
              <a:t>18/02/2019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9A2A-EC3B-4D4E-9C49-A3A1480AF8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02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E6029-85F5-4AC7-B5DA-9141C4A2141E}" type="datetimeFigureOut">
              <a:rPr lang="pt-BR" smtClean="0"/>
              <a:t>18/02/2019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9A2A-EC3B-4D4E-9C49-A3A1480AF8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384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0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eg"/><Relationship Id="rId9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jpe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-2640" t="4799" b="24622"/>
          <a:stretch/>
        </p:blipFill>
        <p:spPr>
          <a:xfrm>
            <a:off x="2554941" y="-11429"/>
            <a:ext cx="7092842" cy="687534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834640" y="6069330"/>
            <a:ext cx="6663690" cy="720090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6195527" y="1306286"/>
            <a:ext cx="3452256" cy="279918"/>
          </a:xfrm>
          <a:prstGeom prst="rect">
            <a:avLst/>
          </a:prstGeom>
          <a:solidFill>
            <a:srgbClr val="393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6372808" y="1306286"/>
            <a:ext cx="29484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b="1" dirty="0" smtClean="0">
                <a:solidFill>
                  <a:schemeClr val="bg1"/>
                </a:solidFill>
              </a:rPr>
              <a:t>Fevereiro l 2019</a:t>
            </a:r>
            <a:endParaRPr lang="pt-BR" sz="1100" b="1" dirty="0">
              <a:solidFill>
                <a:schemeClr val="bg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68" y="6069330"/>
            <a:ext cx="5127044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cervo_Iphan/Heitor Rea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37" y="1541817"/>
            <a:ext cx="8382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441" y="5572495"/>
            <a:ext cx="1138374" cy="1072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isometricOffAxis1Righ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21517"/>
            <a:ext cx="11622279" cy="6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>
              <a:lnSpc>
                <a:spcPct val="112000"/>
              </a:lnSpc>
            </a:pPr>
            <a:r>
              <a:rPr lang="en-GB" altLang="pt-BR" sz="3200" b="1" dirty="0" smtClean="0">
                <a:latin typeface="Garamond" panose="02020404030301010803" pitchFamily="18" charset="0"/>
              </a:rPr>
              <a:t>5 Bens </a:t>
            </a:r>
            <a:r>
              <a:rPr lang="en-GB" altLang="pt-BR" sz="3200" b="1" dirty="0" err="1" smtClean="0">
                <a:latin typeface="Garamond" panose="02020404030301010803" pitchFamily="18" charset="0"/>
              </a:rPr>
              <a:t>Declarados</a:t>
            </a:r>
            <a:r>
              <a:rPr lang="en-GB" altLang="pt-BR" sz="3200" b="1" dirty="0" smtClean="0">
                <a:latin typeface="Garamond" panose="02020404030301010803" pitchFamily="18" charset="0"/>
              </a:rPr>
              <a:t> Patrimônio Cultural Imaterial da </a:t>
            </a:r>
            <a:r>
              <a:rPr lang="en-GB" altLang="pt-BR" sz="3200" b="1" dirty="0" err="1" smtClean="0">
                <a:latin typeface="Garamond" panose="02020404030301010803" pitchFamily="18" charset="0"/>
              </a:rPr>
              <a:t>Humanidade</a:t>
            </a:r>
            <a:endParaRPr lang="en-GB" altLang="pt-BR" sz="3200" b="1" dirty="0">
              <a:latin typeface="Garamond" panose="02020404030301010803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67220" y="4227544"/>
            <a:ext cx="59116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Samba </a:t>
            </a:r>
            <a:r>
              <a:rPr lang="pt-BR" dirty="0"/>
              <a:t>de Roda no Recôncavo </a:t>
            </a:r>
            <a:r>
              <a:rPr lang="pt-BR" dirty="0" smtClean="0"/>
              <a:t>Baiano</a:t>
            </a:r>
          </a:p>
          <a:p>
            <a:r>
              <a:rPr lang="pt-BR" dirty="0" smtClean="0"/>
              <a:t>Arte </a:t>
            </a:r>
            <a:r>
              <a:rPr lang="pt-BR" dirty="0" err="1"/>
              <a:t>Kusiwa</a:t>
            </a:r>
            <a:r>
              <a:rPr lang="pt-BR" dirty="0"/>
              <a:t> – Pintura Corporal e Arte Gráfica </a:t>
            </a:r>
            <a:r>
              <a:rPr lang="pt-BR" dirty="0" err="1"/>
              <a:t>Wajãpi</a:t>
            </a:r>
            <a:endParaRPr lang="pt-BR" dirty="0"/>
          </a:p>
          <a:p>
            <a:r>
              <a:rPr lang="pt-BR" dirty="0"/>
              <a:t>Frevo: expressão artística do Carnaval de Recife</a:t>
            </a:r>
          </a:p>
          <a:p>
            <a:r>
              <a:rPr lang="pt-BR" dirty="0"/>
              <a:t>Círio de Nossa Senhora de Nazaré</a:t>
            </a:r>
          </a:p>
          <a:p>
            <a:r>
              <a:rPr lang="pt-BR" dirty="0"/>
              <a:t>Roda de </a:t>
            </a:r>
            <a:r>
              <a:rPr lang="pt-BR" dirty="0" smtClean="0"/>
              <a:t>Capoeira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471" y="1567985"/>
            <a:ext cx="2671323" cy="1878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96" y="1567985"/>
            <a:ext cx="2505108" cy="1878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BA_IMAT_Samba_de_Ro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9545"/>
            <a:ext cx="2823675" cy="188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-439254" y="6378008"/>
            <a:ext cx="2072362" cy="26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>
              <a:lnSpc>
                <a:spcPct val="112000"/>
              </a:lnSpc>
            </a:pPr>
            <a:r>
              <a:rPr lang="en-GB" altLang="pt-BR" sz="1000" dirty="0" err="1" smtClean="0">
                <a:latin typeface="Garamond" panose="02020404030301010803" pitchFamily="18" charset="0"/>
              </a:rPr>
              <a:t>Fotos</a:t>
            </a:r>
            <a:r>
              <a:rPr lang="en-GB" altLang="pt-BR" sz="1000" dirty="0" smtClean="0">
                <a:latin typeface="Garamond" panose="02020404030301010803" pitchFamily="18" charset="0"/>
              </a:rPr>
              <a:t>: </a:t>
            </a:r>
            <a:r>
              <a:rPr lang="en-GB" altLang="pt-BR" sz="1000" dirty="0" err="1" smtClean="0">
                <a:latin typeface="Garamond" panose="02020404030301010803" pitchFamily="18" charset="0"/>
              </a:rPr>
              <a:t>Acervo</a:t>
            </a:r>
            <a:r>
              <a:rPr lang="en-GB" altLang="pt-BR" sz="1000" dirty="0" smtClean="0">
                <a:latin typeface="Garamond" panose="02020404030301010803" pitchFamily="18" charset="0"/>
              </a:rPr>
              <a:t> IPHAN</a:t>
            </a:r>
            <a:endParaRPr lang="en-GB" altLang="pt-BR" sz="1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54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334" y="5563099"/>
            <a:ext cx="1101906" cy="1107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isometricOffAxis1Righ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21517"/>
            <a:ext cx="9186729" cy="6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>
              <a:lnSpc>
                <a:spcPct val="112000"/>
              </a:lnSpc>
            </a:pPr>
            <a:r>
              <a:rPr lang="en-GB" altLang="pt-BR" sz="3200" b="1" dirty="0" smtClean="0">
                <a:latin typeface="Garamond" panose="02020404030301010803" pitchFamily="18" charset="0"/>
              </a:rPr>
              <a:t>4 Bens </a:t>
            </a:r>
            <a:r>
              <a:rPr lang="en-GB" altLang="pt-BR" sz="3200" b="1" dirty="0" err="1" smtClean="0">
                <a:latin typeface="Garamond" panose="02020404030301010803" pitchFamily="18" charset="0"/>
              </a:rPr>
              <a:t>Declarados</a:t>
            </a:r>
            <a:r>
              <a:rPr lang="en-GB" altLang="pt-BR" sz="3200" b="1" dirty="0" smtClean="0">
                <a:latin typeface="Garamond" panose="02020404030301010803" pitchFamily="18" charset="0"/>
              </a:rPr>
              <a:t> Patrimônio Cultural do Mercosul</a:t>
            </a:r>
            <a:endParaRPr lang="en-GB" altLang="pt-BR" sz="3200" b="1" dirty="0">
              <a:latin typeface="Garamond" panose="02020404030301010803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5100"/>
            <a:ext cx="2917139" cy="2187855"/>
          </a:xfrm>
          <a:prstGeom prst="rect">
            <a:avLst/>
          </a:prstGeom>
        </p:spPr>
      </p:pic>
      <p:pic>
        <p:nvPicPr>
          <p:cNvPr id="8" name="Picture 2" descr="C:\Documents and Settings\Administrador\Meus documentos\Candice\Fotos\DSCF79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909" y="1386241"/>
            <a:ext cx="3015212" cy="219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13" y="1386242"/>
            <a:ext cx="3101783" cy="2196713"/>
          </a:xfrm>
          <a:prstGeom prst="rect">
            <a:avLst/>
          </a:prstGeom>
        </p:spPr>
      </p:pic>
      <p:sp>
        <p:nvSpPr>
          <p:cNvPr id="14" name="CaixaDeTexto 19"/>
          <p:cNvSpPr txBox="1">
            <a:spLocks noChangeArrowheads="1"/>
          </p:cNvSpPr>
          <p:nvPr/>
        </p:nvSpPr>
        <p:spPr bwMode="auto">
          <a:xfrm>
            <a:off x="117149" y="4046469"/>
            <a:ext cx="1198133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300" b="1" dirty="0" smtClean="0">
                <a:latin typeface="Garamond" panose="02020404030301010803" pitchFamily="18" charset="0"/>
              </a:rPr>
              <a:t>Ponte Internacional Barão de Mauá   </a:t>
            </a:r>
            <a:r>
              <a:rPr lang="pt-BR" altLang="pt-BR" sz="1300" b="1" dirty="0" smtClean="0">
                <a:latin typeface="Arial" panose="020B0604020202020204" pitchFamily="34" charset="0"/>
              </a:rPr>
              <a:t>l</a:t>
            </a:r>
            <a:r>
              <a:rPr lang="pt-BR" altLang="pt-BR" sz="1300" b="1" dirty="0" smtClean="0">
                <a:latin typeface="Garamond" panose="02020404030301010803" pitchFamily="18" charset="0"/>
              </a:rPr>
              <a:t>    Missões Jesuíticas dos Guarani  </a:t>
            </a:r>
            <a:r>
              <a:rPr lang="pt-BR" altLang="pt-BR" sz="1300" b="1" dirty="0" smtClean="0">
                <a:latin typeface="Arial" panose="020B0604020202020204" pitchFamily="34" charset="0"/>
              </a:rPr>
              <a:t>l</a:t>
            </a:r>
            <a:r>
              <a:rPr lang="pt-BR" altLang="pt-BR" sz="1300" b="1" dirty="0" smtClean="0">
                <a:latin typeface="Garamond" panose="02020404030301010803" pitchFamily="18" charset="0"/>
              </a:rPr>
              <a:t>  Serra da Barriga</a:t>
            </a:r>
            <a:r>
              <a:rPr lang="pt-BR" altLang="pt-BR" sz="1300" b="1" dirty="0">
                <a:latin typeface="Garamond" panose="02020404030301010803" pitchFamily="18" charset="0"/>
              </a:rPr>
              <a:t> </a:t>
            </a:r>
            <a:r>
              <a:rPr lang="pt-BR" altLang="pt-BR" sz="1300" b="1" dirty="0" smtClean="0">
                <a:latin typeface="Garamond" panose="02020404030301010803" pitchFamily="18" charset="0"/>
              </a:rPr>
              <a:t>- Quilombo dos Palmares   </a:t>
            </a:r>
            <a:r>
              <a:rPr lang="pt-BR" altLang="pt-BR" sz="1300" b="1" dirty="0" smtClean="0">
                <a:latin typeface="Arial" panose="020B0604020202020204" pitchFamily="34" charset="0"/>
              </a:rPr>
              <a:t>l  </a:t>
            </a:r>
            <a:r>
              <a:rPr lang="pt-BR" altLang="pt-BR" sz="1300" b="1" i="1" dirty="0" err="1">
                <a:latin typeface="Garamond" panose="02020404030301010803" pitchFamily="18" charset="0"/>
              </a:rPr>
              <a:t>Tava</a:t>
            </a:r>
            <a:r>
              <a:rPr lang="pt-BR" altLang="pt-BR" sz="1300" b="1" dirty="0">
                <a:latin typeface="Garamond" panose="02020404030301010803" pitchFamily="18" charset="0"/>
              </a:rPr>
              <a:t> – Lugar de Referência para o povo Guarani  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-649481" y="6537079"/>
            <a:ext cx="2072362" cy="26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>
              <a:lnSpc>
                <a:spcPct val="112000"/>
              </a:lnSpc>
            </a:pPr>
            <a:r>
              <a:rPr lang="en-GB" altLang="pt-BR" sz="1000" dirty="0" err="1" smtClean="0">
                <a:latin typeface="Garamond" panose="02020404030301010803" pitchFamily="18" charset="0"/>
              </a:rPr>
              <a:t>Fotos</a:t>
            </a:r>
            <a:r>
              <a:rPr lang="en-GB" altLang="pt-BR" sz="1000" dirty="0" smtClean="0">
                <a:latin typeface="Garamond" panose="02020404030301010803" pitchFamily="18" charset="0"/>
              </a:rPr>
              <a:t>: </a:t>
            </a:r>
            <a:r>
              <a:rPr lang="en-GB" altLang="pt-BR" sz="1000" dirty="0" err="1" smtClean="0">
                <a:latin typeface="Garamond" panose="02020404030301010803" pitchFamily="18" charset="0"/>
              </a:rPr>
              <a:t>Acervo</a:t>
            </a:r>
            <a:r>
              <a:rPr lang="en-GB" altLang="pt-BR" sz="1000" dirty="0" smtClean="0">
                <a:latin typeface="Garamond" panose="02020404030301010803" pitchFamily="18" charset="0"/>
              </a:rPr>
              <a:t> IPHAN</a:t>
            </a:r>
            <a:endParaRPr lang="en-GB" altLang="pt-BR" sz="1000" dirty="0">
              <a:latin typeface="Garamond" panose="02020404030301010803" pitchFamily="18" charset="0"/>
            </a:endParaRPr>
          </a:p>
        </p:txBody>
      </p:sp>
      <p:pic>
        <p:nvPicPr>
          <p:cNvPr id="9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703" y="1395100"/>
            <a:ext cx="3216740" cy="2173215"/>
          </a:xfrm>
        </p:spPr>
      </p:pic>
    </p:spTree>
    <p:extLst>
      <p:ext uri="{BB962C8B-B14F-4D97-AF65-F5344CB8AC3E}">
        <p14:creationId xmlns:p14="http://schemas.microsoft.com/office/powerpoint/2010/main" val="389427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6435638" y="949234"/>
            <a:ext cx="5660571" cy="5704115"/>
            <a:chOff x="294831" y="1120616"/>
            <a:chExt cx="5336652" cy="5352929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31" y="4836718"/>
              <a:ext cx="5336652" cy="1636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31" y="1120616"/>
              <a:ext cx="5336651" cy="3993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CaixaDeTexto 6"/>
          <p:cNvSpPr txBox="1"/>
          <p:nvPr/>
        </p:nvSpPr>
        <p:spPr>
          <a:xfrm>
            <a:off x="547181" y="874531"/>
            <a:ext cx="6742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Garamond" panose="02020404030301010803" pitchFamily="18" charset="0"/>
              </a:rPr>
              <a:t>Atividades: formativas, comunicação estratégica e difusão editorial</a:t>
            </a:r>
            <a:endParaRPr lang="pt-BR" b="1" dirty="0">
              <a:latin typeface="Garamond" panose="02020404030301010803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07897" y="1639991"/>
            <a:ext cx="486499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Garamond" panose="02020404030301010803" pitchFamily="18" charset="0"/>
              </a:rPr>
              <a:t>Centro de Categoria II UNESCO</a:t>
            </a:r>
          </a:p>
          <a:p>
            <a:endParaRPr lang="pt-BR" b="1" dirty="0" smtClean="0">
              <a:latin typeface="Garamond" panose="02020404030301010803" pitchFamily="18" charset="0"/>
            </a:endParaRPr>
          </a:p>
          <a:p>
            <a:r>
              <a:rPr lang="pt-BR" b="1" dirty="0" smtClean="0">
                <a:latin typeface="Garamond" panose="02020404030301010803" pitchFamily="18" charset="0"/>
              </a:rPr>
              <a:t>ADESÕES</a:t>
            </a:r>
            <a:r>
              <a:rPr lang="pt-BR" dirty="0" smtClean="0">
                <a:latin typeface="Garamond" panose="02020404030301010803" pitchFamily="18" charset="0"/>
              </a:rPr>
              <a:t> 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1" dirty="0" smtClean="0">
                <a:latin typeface="Garamond" panose="02020404030301010803" pitchFamily="18" charset="0"/>
              </a:rPr>
              <a:t>Moçambique, Colômbia, Uruguai, Peru e Equador </a:t>
            </a:r>
            <a:r>
              <a:rPr lang="pt-BR" sz="2000" dirty="0" smtClean="0">
                <a:latin typeface="Garamond" panose="02020404030301010803" pitchFamily="18" charset="0"/>
              </a:rPr>
              <a:t>(2014)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1" dirty="0" smtClean="0">
                <a:latin typeface="Garamond" panose="02020404030301010803" pitchFamily="18" charset="0"/>
              </a:rPr>
              <a:t>Chile e Cabo Verde </a:t>
            </a:r>
            <a:r>
              <a:rPr lang="pt-BR" sz="2000" dirty="0" smtClean="0">
                <a:latin typeface="Garamond" panose="02020404030301010803" pitchFamily="18" charset="0"/>
              </a:rPr>
              <a:t>(2015)</a:t>
            </a:r>
          </a:p>
          <a:p>
            <a:endParaRPr lang="pt-BR" sz="2000" dirty="0" smtClean="0">
              <a:latin typeface="Garamond" panose="02020404030301010803" pitchFamily="18" charset="0"/>
            </a:endParaRPr>
          </a:p>
          <a:p>
            <a:r>
              <a:rPr lang="pt-BR" b="1" dirty="0" smtClean="0">
                <a:latin typeface="Garamond" panose="02020404030301010803" pitchFamily="18" charset="0"/>
              </a:rPr>
              <a:t>ESTRUTURA MULTILATERAL DE GOVERNANÇA</a:t>
            </a:r>
            <a:r>
              <a:rPr lang="pt-BR" dirty="0" smtClean="0">
                <a:latin typeface="Garamond" panose="02020404030301010803" pitchFamily="18" charset="0"/>
              </a:rPr>
              <a:t> :(2015)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1" dirty="0" smtClean="0">
                <a:latin typeface="Garamond" panose="02020404030301010803" pitchFamily="18" charset="0"/>
              </a:rPr>
              <a:t>Conselho Diretor </a:t>
            </a:r>
            <a:r>
              <a:rPr lang="pt-BR" sz="2000" dirty="0" smtClean="0">
                <a:latin typeface="Garamond" panose="02020404030301010803" pitchFamily="18" charset="0"/>
              </a:rPr>
              <a:t>composição: Brasil, Cabo Verde, Chile, Equador, Moçambique, Peru, Colômbia (em consulta)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b="1" dirty="0" smtClean="0">
                <a:latin typeface="Garamond" panose="02020404030301010803" pitchFamily="18" charset="0"/>
              </a:rPr>
              <a:t>Comitê Executivo </a:t>
            </a:r>
            <a:r>
              <a:rPr lang="pt-BR" sz="2000" dirty="0" smtClean="0">
                <a:latin typeface="Garamond" panose="02020404030301010803" pitchFamily="18" charset="0"/>
              </a:rPr>
              <a:t>composição: Brasil, Cabo Verde, Equador, Chile</a:t>
            </a:r>
            <a:endParaRPr lang="pt-BR" sz="2000" dirty="0">
              <a:latin typeface="Garamond" panose="02020404030301010803" pitchFamily="18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0" y="228200"/>
            <a:ext cx="11459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atin typeface="Garamond" panose="02020404030301010803" pitchFamily="18" charset="0"/>
              </a:rPr>
              <a:t>CENTRO LUCIO COSTA – </a:t>
            </a:r>
            <a:r>
              <a:rPr lang="pt-BR" sz="2400" b="1" dirty="0" smtClean="0">
                <a:latin typeface="Garamond" panose="02020404030301010803" pitchFamily="18" charset="0"/>
              </a:rPr>
              <a:t>Escola Nacional de </a:t>
            </a:r>
            <a:r>
              <a:rPr lang="pt-BR" sz="2400" b="1" dirty="0" err="1" smtClean="0">
                <a:latin typeface="Garamond" panose="02020404030301010803" pitchFamily="18" charset="0"/>
              </a:rPr>
              <a:t>Patrimônio</a:t>
            </a:r>
            <a:r>
              <a:rPr lang="pt-BR" sz="3600" b="1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TA</a:t>
            </a:r>
            <a:endParaRPr lang="pt-BR" sz="36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ducacaopatrimonial.files.wordpress.com/2016/04/13103311_839682526137013_3477049002477218997_n.jpg?w=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356" y="1521151"/>
            <a:ext cx="4848748" cy="484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-2285747" y="349927"/>
            <a:ext cx="9102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Garamond" panose="02020404030301010803" pitchFamily="18" charset="0"/>
              </a:rPr>
              <a:t>Educação</a:t>
            </a:r>
            <a:r>
              <a:rPr lang="pt-BR" sz="32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pt-BR" sz="3200" b="1" dirty="0" smtClean="0">
                <a:latin typeface="Garamond" panose="02020404030301010803" pitchFamily="18" charset="0"/>
              </a:rPr>
              <a:t>Patrimonial</a:t>
            </a:r>
            <a:endParaRPr lang="pt-BR" sz="3200" b="1" dirty="0">
              <a:latin typeface="Garamond" panose="02020404030301010803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" y="1521151"/>
            <a:ext cx="5995131" cy="334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1Âª EdiÃ§Ã£o PrÃªmio Rodrigo Melo Franco de Andr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1566"/>
            <a:ext cx="12196392" cy="404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179320" y="175036"/>
            <a:ext cx="9186729" cy="168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>
              <a:lnSpc>
                <a:spcPct val="112000"/>
              </a:lnSpc>
            </a:pPr>
            <a:r>
              <a:rPr lang="en-GB" altLang="pt-BR" sz="3200" b="1" dirty="0" err="1" smtClean="0">
                <a:latin typeface="Garamond" panose="02020404030301010803" pitchFamily="18" charset="0"/>
              </a:rPr>
              <a:t>Promoção</a:t>
            </a:r>
            <a:r>
              <a:rPr lang="en-GB" altLang="pt-BR" sz="3200" b="1" dirty="0" smtClean="0">
                <a:latin typeface="Garamond" panose="02020404030301010803" pitchFamily="18" charset="0"/>
              </a:rPr>
              <a:t> do Patrimônio Cultural </a:t>
            </a:r>
            <a:r>
              <a:rPr lang="en-GB" altLang="pt-BR" sz="3200" b="1" dirty="0" err="1" smtClean="0">
                <a:latin typeface="Garamond" panose="02020404030301010803" pitchFamily="18" charset="0"/>
              </a:rPr>
              <a:t>Brasileiro</a:t>
            </a:r>
            <a:endParaRPr lang="en-GB" altLang="pt-BR" sz="3200" b="1" dirty="0" smtClean="0">
              <a:latin typeface="Garamond" panose="02020404030301010803" pitchFamily="18" charset="0"/>
            </a:endParaRPr>
          </a:p>
          <a:p>
            <a:pPr algn="r">
              <a:lnSpc>
                <a:spcPct val="112000"/>
              </a:lnSpc>
            </a:pPr>
            <a:endParaRPr lang="en-GB" altLang="pt-BR" sz="3200" b="1" dirty="0">
              <a:latin typeface="Garamond" panose="02020404030301010803" pitchFamily="18" charset="0"/>
            </a:endParaRPr>
          </a:p>
          <a:p>
            <a:pPr algn="r">
              <a:lnSpc>
                <a:spcPct val="112000"/>
              </a:lnSpc>
            </a:pPr>
            <a:r>
              <a:rPr lang="en-GB" altLang="pt-BR" sz="2800" b="1" dirty="0" err="1" smtClean="0">
                <a:latin typeface="Garamond" panose="02020404030301010803" pitchFamily="18" charset="0"/>
              </a:rPr>
              <a:t>P</a:t>
            </a:r>
            <a:r>
              <a:rPr lang="en-GB" altLang="pt-BR" sz="2000" b="1" dirty="0" err="1" smtClean="0">
                <a:latin typeface="Garamond" panose="02020404030301010803" pitchFamily="18" charset="0"/>
              </a:rPr>
              <a:t>rêmio</a:t>
            </a:r>
            <a:r>
              <a:rPr lang="en-GB" altLang="pt-BR" sz="2000" b="1" dirty="0" smtClean="0">
                <a:latin typeface="Garamond" panose="02020404030301010803" pitchFamily="18" charset="0"/>
              </a:rPr>
              <a:t> </a:t>
            </a:r>
            <a:r>
              <a:rPr lang="en-GB" altLang="pt-BR" sz="2800" b="1" dirty="0" smtClean="0">
                <a:latin typeface="Garamond" panose="02020404030301010803" pitchFamily="18" charset="0"/>
              </a:rPr>
              <a:t>R</a:t>
            </a:r>
            <a:r>
              <a:rPr lang="en-GB" altLang="pt-BR" sz="2000" b="1" dirty="0" smtClean="0">
                <a:latin typeface="Garamond" panose="02020404030301010803" pitchFamily="18" charset="0"/>
              </a:rPr>
              <a:t>odrigo </a:t>
            </a:r>
            <a:r>
              <a:rPr lang="en-GB" altLang="pt-BR" sz="2800" b="1" dirty="0" smtClean="0">
                <a:latin typeface="Garamond" panose="02020404030301010803" pitchFamily="18" charset="0"/>
              </a:rPr>
              <a:t>M</a:t>
            </a:r>
            <a:r>
              <a:rPr lang="en-GB" altLang="pt-BR" sz="2000" b="1" dirty="0" smtClean="0">
                <a:latin typeface="Garamond" panose="02020404030301010803" pitchFamily="18" charset="0"/>
              </a:rPr>
              <a:t>elo </a:t>
            </a:r>
            <a:r>
              <a:rPr lang="en-GB" altLang="pt-BR" sz="2800" b="1" dirty="0" smtClean="0">
                <a:latin typeface="Garamond" panose="02020404030301010803" pitchFamily="18" charset="0"/>
              </a:rPr>
              <a:t>F</a:t>
            </a:r>
            <a:r>
              <a:rPr lang="en-GB" altLang="pt-BR" sz="2000" b="1" dirty="0" smtClean="0">
                <a:latin typeface="Garamond" panose="02020404030301010803" pitchFamily="18" charset="0"/>
              </a:rPr>
              <a:t>ranco de </a:t>
            </a:r>
            <a:r>
              <a:rPr lang="en-GB" altLang="pt-BR" sz="2800" b="1" dirty="0" smtClean="0">
                <a:latin typeface="Garamond" panose="02020404030301010803" pitchFamily="18" charset="0"/>
              </a:rPr>
              <a:t>A</a:t>
            </a:r>
            <a:r>
              <a:rPr lang="en-GB" altLang="pt-BR" sz="2000" b="1" dirty="0" smtClean="0">
                <a:latin typeface="Garamond" panose="02020404030301010803" pitchFamily="18" charset="0"/>
              </a:rPr>
              <a:t>ndrade</a:t>
            </a:r>
            <a:r>
              <a:rPr lang="en-GB" altLang="pt-BR" b="1" dirty="0" smtClean="0">
                <a:latin typeface="Garamond" panose="02020404030301010803" pitchFamily="18" charset="0"/>
              </a:rPr>
              <a:t> </a:t>
            </a:r>
            <a:r>
              <a:rPr lang="en-GB" altLang="pt-BR" sz="2800" b="1" dirty="0" smtClean="0">
                <a:latin typeface="Garamond" panose="02020404030301010803" pitchFamily="18" charset="0"/>
              </a:rPr>
              <a:t>2019 – 32ª </a:t>
            </a:r>
            <a:r>
              <a:rPr lang="en-GB" altLang="pt-BR" sz="2800" b="1" dirty="0" err="1" smtClean="0">
                <a:latin typeface="Garamond" panose="02020404030301010803" pitchFamily="18" charset="0"/>
              </a:rPr>
              <a:t>edição</a:t>
            </a:r>
            <a:endParaRPr lang="en-GB" altLang="pt-BR" sz="28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50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04cgti\Desktop\Imagem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3645"/>
          <a:stretch>
            <a:fillRect/>
          </a:stretch>
        </p:blipFill>
        <p:spPr bwMode="auto">
          <a:xfrm>
            <a:off x="0" y="182375"/>
            <a:ext cx="12049570" cy="669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19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2537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094513" y="285691"/>
            <a:ext cx="689523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>
                <a:latin typeface="Garamond" panose="02020404030301010803" pitchFamily="18" charset="0"/>
              </a:rPr>
              <a:t>Próximos Desafios: </a:t>
            </a:r>
            <a:r>
              <a:rPr lang="pt-BR" sz="2400" b="1" dirty="0" smtClean="0">
                <a:latin typeface="Garamond" panose="02020404030301010803" pitchFamily="18" charset="0"/>
              </a:rPr>
              <a:t>gestão, fomento e promoção</a:t>
            </a:r>
          </a:p>
          <a:p>
            <a:endParaRPr lang="pt-BR" sz="2400" b="1" dirty="0" smtClean="0">
              <a:latin typeface="Garamond" panose="02020404030301010803" pitchFamily="18" charset="0"/>
            </a:endParaRPr>
          </a:p>
          <a:p>
            <a:pPr marL="457200" indent="-457200">
              <a:buAutoNum type="arabicPeriod"/>
            </a:pPr>
            <a:r>
              <a:rPr lang="pt-BR" b="1" dirty="0" smtClean="0">
                <a:latin typeface="Garamond" panose="02020404030301010803" pitchFamily="18" charset="0"/>
              </a:rPr>
              <a:t>Ampliar a representatividade do patrimônio cultural brasileiro;</a:t>
            </a:r>
          </a:p>
          <a:p>
            <a:pPr marL="457200" indent="-457200">
              <a:buAutoNum type="arabicPeriod"/>
            </a:pPr>
            <a:r>
              <a:rPr lang="pt-BR" b="1" dirty="0" smtClean="0">
                <a:latin typeface="Garamond" panose="02020404030301010803" pitchFamily="18" charset="0"/>
              </a:rPr>
              <a:t>Potencializar o patrimônio cultural como vetor de desenvolvimento sustentável e de inclusão social;</a:t>
            </a:r>
          </a:p>
          <a:p>
            <a:pPr marL="457200" indent="-457200">
              <a:buAutoNum type="arabicPeriod"/>
            </a:pPr>
            <a:r>
              <a:rPr lang="pt-BR" b="1" dirty="0" smtClean="0">
                <a:latin typeface="Garamond" panose="02020404030301010803" pitchFamily="18" charset="0"/>
              </a:rPr>
              <a:t>Fomentar iniciativas da sociedade voltadas para o patrimônio cultural;</a:t>
            </a:r>
          </a:p>
          <a:p>
            <a:pPr marL="457200" indent="-457200">
              <a:buAutoNum type="arabicPeriod"/>
            </a:pPr>
            <a:r>
              <a:rPr lang="pt-BR" b="1" dirty="0" smtClean="0">
                <a:latin typeface="Garamond" panose="02020404030301010803" pitchFamily="18" charset="0"/>
              </a:rPr>
              <a:t>Aprimorar as ações de identificação, reconhecimento e gestão do patrimônio cultural;</a:t>
            </a:r>
          </a:p>
          <a:p>
            <a:pPr marL="457200" indent="-457200">
              <a:buAutoNum type="arabicPeriod"/>
            </a:pPr>
            <a:r>
              <a:rPr lang="pt-BR" b="1" dirty="0" smtClean="0">
                <a:latin typeface="Garamond" panose="02020404030301010803" pitchFamily="18" charset="0"/>
              </a:rPr>
              <a:t>Fortalecer as ações de fiscalização e monitoramento;</a:t>
            </a:r>
          </a:p>
          <a:p>
            <a:pPr marL="457200" indent="-457200">
              <a:buAutoNum type="arabicPeriod"/>
            </a:pPr>
            <a:r>
              <a:rPr lang="pt-BR" b="1" dirty="0" smtClean="0">
                <a:latin typeface="Garamond" panose="02020404030301010803" pitchFamily="18" charset="0"/>
              </a:rPr>
              <a:t>Fortalecer as ações de conservação, apoio e fomento;</a:t>
            </a:r>
          </a:p>
          <a:p>
            <a:pPr marL="457200" indent="-457200">
              <a:buAutoNum type="arabicPeriod"/>
            </a:pPr>
            <a:r>
              <a:rPr lang="pt-BR" b="1" dirty="0" smtClean="0">
                <a:latin typeface="Garamond" panose="02020404030301010803" pitchFamily="18" charset="0"/>
              </a:rPr>
              <a:t>Ampliar as ações de promoção, educação e informação para o patrimônio cultural;</a:t>
            </a:r>
          </a:p>
          <a:p>
            <a:pPr marL="457200" indent="-457200">
              <a:buAutoNum type="arabicPeriod"/>
            </a:pPr>
            <a:r>
              <a:rPr lang="pt-BR" b="1" dirty="0" smtClean="0">
                <a:latin typeface="Garamond" panose="02020404030301010803" pitchFamily="18" charset="0"/>
              </a:rPr>
              <a:t>Implantar gestão estratégica por resultados;</a:t>
            </a:r>
          </a:p>
          <a:p>
            <a:pPr marL="457200" indent="-457200">
              <a:buAutoNum type="arabicPeriod"/>
            </a:pPr>
            <a:r>
              <a:rPr lang="pt-BR" b="1" dirty="0" smtClean="0">
                <a:latin typeface="Garamond" panose="02020404030301010803" pitchFamily="18" charset="0"/>
              </a:rPr>
              <a:t>Aperfeiçoar a gestão de informação e promover a gestão do conhecimento; e</a:t>
            </a:r>
          </a:p>
          <a:p>
            <a:pPr marL="457200" indent="-457200">
              <a:buAutoNum type="arabicPeriod"/>
            </a:pPr>
            <a:r>
              <a:rPr lang="pt-BR" b="1" dirty="0" smtClean="0">
                <a:latin typeface="Garamond" panose="02020404030301010803" pitchFamily="18" charset="0"/>
              </a:rPr>
              <a:t>Instituir política e programa de desenvolvimento e valorização dos servidores.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11" y="5839587"/>
            <a:ext cx="5290457" cy="101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8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9840" cy="68580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4559840" y="244631"/>
            <a:ext cx="4099250" cy="560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50" dirty="0">
                <a:latin typeface="Garamond" panose="02020404030301010803" pitchFamily="18" charset="0"/>
              </a:rPr>
              <a:t>PRESIDENTE DA REPÚBLICA DO </a:t>
            </a:r>
            <a:r>
              <a:rPr lang="pt-BR" sz="1050" dirty="0" smtClean="0">
                <a:latin typeface="Garamond" panose="02020404030301010803" pitchFamily="18" charset="0"/>
              </a:rPr>
              <a:t>BRASIL</a:t>
            </a:r>
          </a:p>
          <a:p>
            <a:r>
              <a:rPr lang="pt-BR" sz="1050" i="1" dirty="0" smtClean="0">
                <a:latin typeface="Garamond" panose="02020404030301010803" pitchFamily="18" charset="0"/>
              </a:rPr>
              <a:t>Jair  Messias Bolsonaro</a:t>
            </a:r>
            <a:endParaRPr lang="pt-BR" sz="1050" i="1" dirty="0">
              <a:latin typeface="Garamond" panose="02020404030301010803" pitchFamily="18" charset="0"/>
            </a:endParaRPr>
          </a:p>
          <a:p>
            <a:endParaRPr lang="pt-BR" sz="1050" dirty="0" smtClean="0">
              <a:latin typeface="Garamond" panose="02020404030301010803" pitchFamily="18" charset="0"/>
            </a:endParaRPr>
          </a:p>
          <a:p>
            <a:r>
              <a:rPr lang="pt-BR" sz="1050" dirty="0" smtClean="0">
                <a:latin typeface="Garamond" panose="02020404030301010803" pitchFamily="18" charset="0"/>
              </a:rPr>
              <a:t>MINISTRO DA CIDADANIA</a:t>
            </a:r>
            <a:endParaRPr lang="pt-BR" sz="1050" dirty="0">
              <a:latin typeface="Garamond" panose="02020404030301010803" pitchFamily="18" charset="0"/>
            </a:endParaRPr>
          </a:p>
          <a:p>
            <a:r>
              <a:rPr lang="pt-BR" sz="1050" i="1" dirty="0" smtClean="0">
                <a:latin typeface="Garamond" panose="02020404030301010803" pitchFamily="18" charset="0"/>
              </a:rPr>
              <a:t>Osmar Terra</a:t>
            </a:r>
          </a:p>
          <a:p>
            <a:endParaRPr lang="pt-BR" sz="1050" i="1" dirty="0">
              <a:latin typeface="Garamond" panose="02020404030301010803" pitchFamily="18" charset="0"/>
            </a:endParaRPr>
          </a:p>
          <a:p>
            <a:r>
              <a:rPr lang="pt-BR" sz="1050" i="1" dirty="0" smtClean="0">
                <a:latin typeface="Garamond" panose="02020404030301010803" pitchFamily="18" charset="0"/>
              </a:rPr>
              <a:t>SECRETÁRIO ESPECIAL DE CULTURA</a:t>
            </a:r>
          </a:p>
          <a:p>
            <a:r>
              <a:rPr lang="pt-BR" sz="1050" i="1" dirty="0" smtClean="0">
                <a:latin typeface="Garamond" panose="02020404030301010803" pitchFamily="18" charset="0"/>
              </a:rPr>
              <a:t>José Henrique Pires</a:t>
            </a:r>
            <a:endParaRPr lang="pt-BR" sz="1050" i="1" dirty="0">
              <a:latin typeface="Garamond" panose="02020404030301010803" pitchFamily="18" charset="0"/>
            </a:endParaRPr>
          </a:p>
          <a:p>
            <a:endParaRPr lang="pt-BR" sz="1050" i="1" dirty="0">
              <a:latin typeface="Garamond" panose="02020404030301010803" pitchFamily="18" charset="0"/>
            </a:endParaRPr>
          </a:p>
          <a:p>
            <a:endParaRPr lang="pt-BR" sz="1050" dirty="0" smtClean="0">
              <a:latin typeface="Garamond" panose="02020404030301010803" pitchFamily="18" charset="0"/>
            </a:endParaRPr>
          </a:p>
          <a:p>
            <a:r>
              <a:rPr lang="pt-BR" sz="1050" dirty="0" smtClean="0">
                <a:latin typeface="Garamond" panose="02020404030301010803" pitchFamily="18" charset="0"/>
              </a:rPr>
              <a:t>PRESIDENTE </a:t>
            </a:r>
            <a:r>
              <a:rPr lang="pt-BR" sz="1050" dirty="0">
                <a:latin typeface="Garamond" panose="02020404030301010803" pitchFamily="18" charset="0"/>
              </a:rPr>
              <a:t>DO INSTITUTO DO PATRIMÔNIO</a:t>
            </a:r>
          </a:p>
          <a:p>
            <a:r>
              <a:rPr lang="pt-BR" sz="1050" dirty="0">
                <a:latin typeface="Garamond" panose="02020404030301010803" pitchFamily="18" charset="0"/>
              </a:rPr>
              <a:t>HISTÓRICO E ARTÍSTICO NACIONAL</a:t>
            </a:r>
          </a:p>
          <a:p>
            <a:r>
              <a:rPr lang="pt-BR" sz="1050" i="1" dirty="0">
                <a:latin typeface="Garamond" panose="02020404030301010803" pitchFamily="18" charset="0"/>
              </a:rPr>
              <a:t>Kátia </a:t>
            </a:r>
            <a:r>
              <a:rPr lang="pt-BR" sz="1050" i="1" dirty="0" err="1">
                <a:latin typeface="Garamond" panose="02020404030301010803" pitchFamily="18" charset="0"/>
              </a:rPr>
              <a:t>Bogéa</a:t>
            </a:r>
            <a:endParaRPr lang="pt-BR" sz="1050" i="1" dirty="0">
              <a:latin typeface="Garamond" panose="02020404030301010803" pitchFamily="18" charset="0"/>
            </a:endParaRPr>
          </a:p>
          <a:p>
            <a:endParaRPr lang="pt-BR" sz="1050" dirty="0" smtClean="0">
              <a:latin typeface="Garamond" panose="02020404030301010803" pitchFamily="18" charset="0"/>
            </a:endParaRPr>
          </a:p>
          <a:p>
            <a:r>
              <a:rPr lang="pt-BR" sz="1050" dirty="0" smtClean="0">
                <a:latin typeface="Garamond" panose="02020404030301010803" pitchFamily="18" charset="0"/>
              </a:rPr>
              <a:t>DIRETOR </a:t>
            </a:r>
            <a:r>
              <a:rPr lang="pt-BR" sz="1050" dirty="0">
                <a:latin typeface="Garamond" panose="02020404030301010803" pitchFamily="18" charset="0"/>
              </a:rPr>
              <a:t>DO DEPARTAMENTO DE COOPERAÇÃO &amp;</a:t>
            </a:r>
          </a:p>
          <a:p>
            <a:r>
              <a:rPr lang="pt-BR" sz="1050" dirty="0">
                <a:latin typeface="Garamond" panose="02020404030301010803" pitchFamily="18" charset="0"/>
              </a:rPr>
              <a:t>FOMENTO (DECOF)</a:t>
            </a:r>
          </a:p>
          <a:p>
            <a:r>
              <a:rPr lang="pt-BR" sz="1050" i="1" dirty="0">
                <a:latin typeface="Garamond" panose="02020404030301010803" pitchFamily="18" charset="0"/>
              </a:rPr>
              <a:t>Marcelo Brito</a:t>
            </a:r>
          </a:p>
          <a:p>
            <a:endParaRPr lang="pt-BR" sz="1050" dirty="0" smtClean="0">
              <a:latin typeface="Garamond" panose="02020404030301010803" pitchFamily="18" charset="0"/>
            </a:endParaRPr>
          </a:p>
          <a:p>
            <a:r>
              <a:rPr lang="pt-BR" sz="1050" dirty="0" smtClean="0">
                <a:latin typeface="Garamond" panose="02020404030301010803" pitchFamily="18" charset="0"/>
              </a:rPr>
              <a:t>DIRETOR </a:t>
            </a:r>
            <a:r>
              <a:rPr lang="pt-BR" sz="1050" dirty="0">
                <a:latin typeface="Garamond" panose="02020404030301010803" pitchFamily="18" charset="0"/>
              </a:rPr>
              <a:t>DO DEPARTAMENTO DE PATRIMÔNIO</a:t>
            </a:r>
          </a:p>
          <a:p>
            <a:r>
              <a:rPr lang="pt-BR" sz="1050" dirty="0">
                <a:latin typeface="Garamond" panose="02020404030301010803" pitchFamily="18" charset="0"/>
              </a:rPr>
              <a:t>IMATERIAL (DPI)</a:t>
            </a:r>
          </a:p>
          <a:p>
            <a:r>
              <a:rPr lang="pt-BR" sz="1050" i="1" dirty="0">
                <a:latin typeface="Garamond" panose="02020404030301010803" pitchFamily="18" charset="0"/>
              </a:rPr>
              <a:t>Hermano Fabrício Oliveira Guanais e Queiroz</a:t>
            </a:r>
          </a:p>
          <a:p>
            <a:endParaRPr lang="pt-BR" sz="1050" dirty="0" smtClean="0">
              <a:latin typeface="Garamond" panose="02020404030301010803" pitchFamily="18" charset="0"/>
            </a:endParaRPr>
          </a:p>
          <a:p>
            <a:r>
              <a:rPr lang="pt-BR" sz="1050" dirty="0" smtClean="0">
                <a:latin typeface="Garamond" panose="02020404030301010803" pitchFamily="18" charset="0"/>
              </a:rPr>
              <a:t>DIRETOR </a:t>
            </a:r>
            <a:r>
              <a:rPr lang="pt-BR" sz="1050" dirty="0">
                <a:latin typeface="Garamond" panose="02020404030301010803" pitchFamily="18" charset="0"/>
              </a:rPr>
              <a:t>DO DEPARTAMENTO DE PATRIMÔNIO</a:t>
            </a:r>
          </a:p>
          <a:p>
            <a:r>
              <a:rPr lang="pt-BR" sz="1050" dirty="0">
                <a:latin typeface="Garamond" panose="02020404030301010803" pitchFamily="18" charset="0"/>
              </a:rPr>
              <a:t>MATERIAL E FISCALIZAÇÃO (DEPAM)</a:t>
            </a:r>
          </a:p>
          <a:p>
            <a:r>
              <a:rPr lang="pt-BR" sz="1050" i="1" dirty="0">
                <a:latin typeface="Garamond" panose="02020404030301010803" pitchFamily="18" charset="0"/>
              </a:rPr>
              <a:t>Andrey Rosenthal Schlee</a:t>
            </a:r>
          </a:p>
          <a:p>
            <a:endParaRPr lang="pt-BR" sz="1050" dirty="0" smtClean="0">
              <a:latin typeface="Garamond" panose="02020404030301010803" pitchFamily="18" charset="0"/>
            </a:endParaRPr>
          </a:p>
          <a:p>
            <a:r>
              <a:rPr lang="pt-BR" sz="1050" dirty="0" smtClean="0">
                <a:latin typeface="Garamond" panose="02020404030301010803" pitchFamily="18" charset="0"/>
              </a:rPr>
              <a:t>DIRETOR </a:t>
            </a:r>
            <a:r>
              <a:rPr lang="pt-BR" sz="1050" dirty="0">
                <a:latin typeface="Garamond" panose="02020404030301010803" pitchFamily="18" charset="0"/>
              </a:rPr>
              <a:t>DO DEPARTAMENTO DE PLANEJAMENTO &amp;</a:t>
            </a:r>
          </a:p>
          <a:p>
            <a:r>
              <a:rPr lang="pt-BR" sz="1050" dirty="0">
                <a:latin typeface="Garamond" panose="02020404030301010803" pitchFamily="18" charset="0"/>
              </a:rPr>
              <a:t>ADMINISTRAÇÃO (DPA)</a:t>
            </a:r>
          </a:p>
          <a:p>
            <a:r>
              <a:rPr lang="pt-BR" sz="1050" i="1" dirty="0">
                <a:latin typeface="Garamond" panose="02020404030301010803" pitchFamily="18" charset="0"/>
              </a:rPr>
              <a:t>Marcos José Silva Rêgo</a:t>
            </a:r>
          </a:p>
          <a:p>
            <a:endParaRPr lang="pt-BR" sz="1050" dirty="0" smtClean="0">
              <a:latin typeface="Garamond" panose="02020404030301010803" pitchFamily="18" charset="0"/>
            </a:endParaRPr>
          </a:p>
          <a:p>
            <a:r>
              <a:rPr lang="pt-BR" sz="1050" dirty="0" smtClean="0">
                <a:latin typeface="Garamond" panose="02020404030301010803" pitchFamily="18" charset="0"/>
              </a:rPr>
              <a:t>DIRETOR </a:t>
            </a:r>
            <a:r>
              <a:rPr lang="pt-BR" sz="1050" dirty="0">
                <a:latin typeface="Garamond" panose="02020404030301010803" pitchFamily="18" charset="0"/>
              </a:rPr>
              <a:t>DO DEPARTAMENTO DE PROJETOS</a:t>
            </a:r>
          </a:p>
          <a:p>
            <a:r>
              <a:rPr lang="pt-BR" sz="1050" dirty="0">
                <a:latin typeface="Garamond" panose="02020404030301010803" pitchFamily="18" charset="0"/>
              </a:rPr>
              <a:t>ESPECIAIS (DPE)</a:t>
            </a:r>
          </a:p>
          <a:p>
            <a:r>
              <a:rPr lang="pt-BR" sz="1050" i="1" dirty="0">
                <a:latin typeface="Garamond" panose="02020404030301010803" pitchFamily="18" charset="0"/>
              </a:rPr>
              <a:t>Robson Antônio de </a:t>
            </a:r>
            <a:r>
              <a:rPr lang="pt-BR" sz="1050" i="1" dirty="0" smtClean="0">
                <a:latin typeface="Garamond" panose="02020404030301010803" pitchFamily="18" charset="0"/>
              </a:rPr>
              <a:t>Almeida</a:t>
            </a:r>
          </a:p>
          <a:p>
            <a:endParaRPr lang="pt-BR" sz="1200" i="1" dirty="0">
              <a:latin typeface="Garamond" panose="02020404030301010803" pitchFamily="18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145344" y="244631"/>
            <a:ext cx="6096000" cy="55861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50" dirty="0">
                <a:latin typeface="Garamond" panose="02020404030301010803" pitchFamily="18" charset="0"/>
              </a:rPr>
              <a:t>COORDENAÇÃO-GERAL</a:t>
            </a:r>
          </a:p>
          <a:p>
            <a:r>
              <a:rPr lang="pt-BR" sz="1050" dirty="0">
                <a:latin typeface="Garamond" panose="02020404030301010803" pitchFamily="18" charset="0"/>
              </a:rPr>
              <a:t>DIRETOR DO DEPARTAMENTO DE </a:t>
            </a:r>
            <a:endParaRPr lang="pt-BR" sz="1050" dirty="0" smtClean="0">
              <a:latin typeface="Garamond" panose="02020404030301010803" pitchFamily="18" charset="0"/>
            </a:endParaRPr>
          </a:p>
          <a:p>
            <a:r>
              <a:rPr lang="pt-BR" sz="1050" dirty="0" smtClean="0">
                <a:latin typeface="Garamond" panose="02020404030301010803" pitchFamily="18" charset="0"/>
              </a:rPr>
              <a:t>COOPERAÇÃO &amp; FOMENTO </a:t>
            </a:r>
            <a:r>
              <a:rPr lang="pt-BR" sz="1050" dirty="0">
                <a:latin typeface="Garamond" panose="02020404030301010803" pitchFamily="18" charset="0"/>
              </a:rPr>
              <a:t>(DECOF)</a:t>
            </a:r>
          </a:p>
          <a:p>
            <a:r>
              <a:rPr lang="pt-BR" sz="1050" i="1" dirty="0">
                <a:latin typeface="Garamond" panose="02020404030301010803" pitchFamily="18" charset="0"/>
              </a:rPr>
              <a:t>Marcelo Brito</a:t>
            </a:r>
          </a:p>
          <a:p>
            <a:endParaRPr lang="pt-BR" sz="1050" dirty="0" smtClean="0">
              <a:latin typeface="Garamond" panose="02020404030301010803" pitchFamily="18" charset="0"/>
            </a:endParaRPr>
          </a:p>
          <a:p>
            <a:r>
              <a:rPr lang="pt-BR" sz="1050" dirty="0" smtClean="0">
                <a:latin typeface="Garamond" panose="02020404030301010803" pitchFamily="18" charset="0"/>
              </a:rPr>
              <a:t>COORDENADOR-GERAL </a:t>
            </a:r>
            <a:r>
              <a:rPr lang="pt-BR" sz="1050" dirty="0">
                <a:latin typeface="Garamond" panose="02020404030301010803" pitchFamily="18" charset="0"/>
              </a:rPr>
              <a:t>DE COOPERAÇÃO INTERNACIONAL</a:t>
            </a:r>
          </a:p>
          <a:p>
            <a:r>
              <a:rPr lang="pt-BR" sz="1050" i="1" dirty="0">
                <a:latin typeface="Garamond" panose="02020404030301010803" pitchFamily="18" charset="0"/>
              </a:rPr>
              <a:t>Raul de Oliveira Fontoura</a:t>
            </a:r>
          </a:p>
          <a:p>
            <a:endParaRPr lang="pt-BR" sz="1050" dirty="0" smtClean="0">
              <a:latin typeface="Garamond" panose="02020404030301010803" pitchFamily="18" charset="0"/>
            </a:endParaRPr>
          </a:p>
          <a:p>
            <a:endParaRPr lang="pt-BR" sz="1050" dirty="0">
              <a:latin typeface="Garamond" panose="02020404030301010803" pitchFamily="18" charset="0"/>
            </a:endParaRPr>
          </a:p>
          <a:p>
            <a:r>
              <a:rPr lang="pt-BR" sz="1050" dirty="0" smtClean="0">
                <a:latin typeface="Garamond" panose="02020404030301010803" pitchFamily="18" charset="0"/>
              </a:rPr>
              <a:t>EQUIPE</a:t>
            </a:r>
            <a:endParaRPr lang="pt-BR" sz="1050" dirty="0">
              <a:latin typeface="Garamond" panose="02020404030301010803" pitchFamily="18" charset="0"/>
            </a:endParaRPr>
          </a:p>
          <a:p>
            <a:r>
              <a:rPr lang="pt-BR" sz="1050" dirty="0">
                <a:latin typeface="Garamond" panose="02020404030301010803" pitchFamily="18" charset="0"/>
              </a:rPr>
              <a:t>COORDENAÇÃO-GERAL DE COOPERAÇÃO INTERNACIONAL</a:t>
            </a:r>
          </a:p>
          <a:p>
            <a:r>
              <a:rPr lang="pt-BR" sz="1050" i="1" dirty="0" smtClean="0">
                <a:latin typeface="Garamond" panose="02020404030301010803" pitchFamily="18" charset="0"/>
              </a:rPr>
              <a:t>Candice Ballester – Chefe da Divisão de Reconhecimento Internacional</a:t>
            </a:r>
            <a:endParaRPr lang="pt-BR" sz="1050" i="1" dirty="0">
              <a:latin typeface="Garamond" panose="02020404030301010803" pitchFamily="18" charset="0"/>
            </a:endParaRPr>
          </a:p>
          <a:p>
            <a:r>
              <a:rPr lang="pt-BR" sz="1050" i="1" dirty="0">
                <a:latin typeface="Garamond" panose="02020404030301010803" pitchFamily="18" charset="0"/>
              </a:rPr>
              <a:t>Marcio Oliveira Gomes</a:t>
            </a:r>
          </a:p>
          <a:p>
            <a:r>
              <a:rPr lang="pt-BR" sz="1050" i="1" dirty="0">
                <a:latin typeface="Garamond" panose="02020404030301010803" pitchFamily="18" charset="0"/>
              </a:rPr>
              <a:t>Helena Tagarro</a:t>
            </a:r>
          </a:p>
          <a:p>
            <a:r>
              <a:rPr lang="pt-BR" sz="1050" i="1" dirty="0">
                <a:latin typeface="Garamond" panose="02020404030301010803" pitchFamily="18" charset="0"/>
              </a:rPr>
              <a:t>Mislene Barbosa</a:t>
            </a:r>
          </a:p>
          <a:p>
            <a:r>
              <a:rPr lang="pt-BR" sz="1050" i="1" dirty="0" smtClean="0">
                <a:latin typeface="Garamond" panose="02020404030301010803" pitchFamily="18" charset="0"/>
              </a:rPr>
              <a:t>Flávia Vieira</a:t>
            </a:r>
          </a:p>
          <a:p>
            <a:r>
              <a:rPr lang="pt-BR" sz="1050" i="1" dirty="0" smtClean="0">
                <a:latin typeface="Garamond" panose="02020404030301010803" pitchFamily="18" charset="0"/>
              </a:rPr>
              <a:t>Léa </a:t>
            </a:r>
            <a:r>
              <a:rPr lang="pt-BR" sz="1050" i="1" dirty="0" err="1" smtClean="0">
                <a:latin typeface="Garamond" panose="02020404030301010803" pitchFamily="18" charset="0"/>
              </a:rPr>
              <a:t>Dsntas</a:t>
            </a:r>
            <a:endParaRPr lang="pt-BR" sz="1050" i="1" dirty="0">
              <a:latin typeface="Garamond" panose="02020404030301010803" pitchFamily="18" charset="0"/>
            </a:endParaRPr>
          </a:p>
          <a:p>
            <a:endParaRPr lang="pt-BR" sz="1050" dirty="0" smtClean="0">
              <a:latin typeface="Garamond" panose="02020404030301010803" pitchFamily="18" charset="0"/>
            </a:endParaRPr>
          </a:p>
          <a:p>
            <a:r>
              <a:rPr lang="pt-BR" sz="1050" dirty="0" smtClean="0">
                <a:latin typeface="Garamond" panose="02020404030301010803" pitchFamily="18" charset="0"/>
              </a:rPr>
              <a:t>PESQUISA </a:t>
            </a:r>
            <a:r>
              <a:rPr lang="pt-BR" sz="1050" dirty="0">
                <a:latin typeface="Garamond" panose="02020404030301010803" pitchFamily="18" charset="0"/>
              </a:rPr>
              <a:t>&amp; TEXTO</a:t>
            </a:r>
          </a:p>
          <a:p>
            <a:r>
              <a:rPr lang="pt-BR" sz="1050" i="1" dirty="0" smtClean="0">
                <a:latin typeface="Garamond" panose="02020404030301010803" pitchFamily="18" charset="0"/>
              </a:rPr>
              <a:t>Candice Ballester</a:t>
            </a:r>
          </a:p>
          <a:p>
            <a:r>
              <a:rPr lang="pt-BR" sz="1050" i="1" dirty="0" smtClean="0">
                <a:latin typeface="Garamond" panose="02020404030301010803" pitchFamily="18" charset="0"/>
              </a:rPr>
              <a:t>Marcio </a:t>
            </a:r>
            <a:r>
              <a:rPr lang="pt-BR" sz="1050" i="1" dirty="0">
                <a:latin typeface="Garamond" panose="02020404030301010803" pitchFamily="18" charset="0"/>
              </a:rPr>
              <a:t>Oliveira </a:t>
            </a:r>
            <a:r>
              <a:rPr lang="pt-BR" sz="1050" i="1" dirty="0" smtClean="0">
                <a:latin typeface="Garamond" panose="02020404030301010803" pitchFamily="18" charset="0"/>
              </a:rPr>
              <a:t>Gomes</a:t>
            </a:r>
            <a:endParaRPr lang="pt-BR" sz="1050" i="1" dirty="0">
              <a:latin typeface="Garamond" panose="02020404030301010803" pitchFamily="18" charset="0"/>
            </a:endParaRPr>
          </a:p>
          <a:p>
            <a:endParaRPr lang="pt-BR" sz="1050" dirty="0" smtClean="0">
              <a:latin typeface="Garamond" panose="02020404030301010803" pitchFamily="18" charset="0"/>
            </a:endParaRPr>
          </a:p>
          <a:p>
            <a:r>
              <a:rPr lang="pt-BR" sz="1050" dirty="0" smtClean="0">
                <a:latin typeface="Garamond" panose="02020404030301010803" pitchFamily="18" charset="0"/>
              </a:rPr>
              <a:t>REVISÃO </a:t>
            </a:r>
            <a:r>
              <a:rPr lang="pt-BR" sz="1050" dirty="0">
                <a:latin typeface="Garamond" panose="02020404030301010803" pitchFamily="18" charset="0"/>
              </a:rPr>
              <a:t>TÉCNICA</a:t>
            </a:r>
          </a:p>
          <a:p>
            <a:r>
              <a:rPr lang="pt-BR" sz="1050" i="1" dirty="0">
                <a:latin typeface="Garamond" panose="02020404030301010803" pitchFamily="18" charset="0"/>
              </a:rPr>
              <a:t>Marcelo Brito</a:t>
            </a:r>
          </a:p>
          <a:p>
            <a:r>
              <a:rPr lang="pt-BR" sz="1050" i="1" dirty="0">
                <a:latin typeface="Garamond" panose="02020404030301010803" pitchFamily="18" charset="0"/>
              </a:rPr>
              <a:t>Hermano Fabricio Oliveira Guanais e Queiroz</a:t>
            </a:r>
          </a:p>
          <a:p>
            <a:endParaRPr lang="pt-BR" sz="1050" dirty="0" smtClean="0">
              <a:latin typeface="Garamond" panose="02020404030301010803" pitchFamily="18" charset="0"/>
            </a:endParaRPr>
          </a:p>
          <a:p>
            <a:r>
              <a:rPr lang="pt-BR" sz="1050" dirty="0" smtClean="0">
                <a:latin typeface="Garamond" panose="02020404030301010803" pitchFamily="18" charset="0"/>
              </a:rPr>
              <a:t>PROJETO </a:t>
            </a:r>
            <a:r>
              <a:rPr lang="pt-BR" sz="1050" dirty="0">
                <a:latin typeface="Garamond" panose="02020404030301010803" pitchFamily="18" charset="0"/>
              </a:rPr>
              <a:t>GRÁFICO</a:t>
            </a:r>
          </a:p>
          <a:p>
            <a:r>
              <a:rPr lang="pt-BR" sz="1050" i="1" dirty="0" smtClean="0">
                <a:latin typeface="Garamond" panose="02020404030301010803" pitchFamily="18" charset="0"/>
              </a:rPr>
              <a:t>Candice Ballester</a:t>
            </a:r>
          </a:p>
          <a:p>
            <a:r>
              <a:rPr lang="pt-BR" sz="1050" i="1" dirty="0" smtClean="0">
                <a:latin typeface="Garamond" panose="02020404030301010803" pitchFamily="18" charset="0"/>
              </a:rPr>
              <a:t>Pedro </a:t>
            </a:r>
            <a:r>
              <a:rPr lang="pt-BR" sz="1050" i="1" dirty="0">
                <a:latin typeface="Garamond" panose="02020404030301010803" pitchFamily="18" charset="0"/>
              </a:rPr>
              <a:t>do Prado Vizioli</a:t>
            </a:r>
          </a:p>
          <a:p>
            <a:endParaRPr lang="pt-BR" sz="1050" dirty="0" smtClean="0">
              <a:latin typeface="Garamond" panose="02020404030301010803" pitchFamily="18" charset="0"/>
            </a:endParaRPr>
          </a:p>
          <a:p>
            <a:r>
              <a:rPr lang="pt-BR" sz="1050" dirty="0" smtClean="0">
                <a:latin typeface="Garamond" panose="02020404030301010803" pitchFamily="18" charset="0"/>
              </a:rPr>
              <a:t>FOTOS </a:t>
            </a:r>
            <a:r>
              <a:rPr lang="pt-BR" sz="1050" dirty="0">
                <a:latin typeface="Garamond" panose="02020404030301010803" pitchFamily="18" charset="0"/>
              </a:rPr>
              <a:t>DA CAPA</a:t>
            </a:r>
          </a:p>
          <a:p>
            <a:r>
              <a:rPr lang="pt-BR" sz="1050" i="1" dirty="0">
                <a:latin typeface="Garamond" panose="02020404030301010803" pitchFamily="18" charset="0"/>
              </a:rPr>
              <a:t>Acervo Iphan</a:t>
            </a:r>
          </a:p>
          <a:p>
            <a:endParaRPr lang="pt-BR" sz="1050" dirty="0" smtClean="0">
              <a:latin typeface="Garamond" panose="02020404030301010803" pitchFamily="18" charset="0"/>
            </a:endParaRPr>
          </a:p>
          <a:p>
            <a:r>
              <a:rPr lang="pt-BR" sz="1050" dirty="0" smtClean="0">
                <a:latin typeface="Garamond" panose="02020404030301010803" pitchFamily="18" charset="0"/>
              </a:rPr>
              <a:t>Brasília, Fevereiro de 2019</a:t>
            </a:r>
            <a:endParaRPr lang="pt-BR" sz="1050" dirty="0">
              <a:latin typeface="Garamond" panose="02020404030301010803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11" y="5839587"/>
            <a:ext cx="5290457" cy="101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243"/>
          </a:xfrm>
          <a:prstGeom prst="rect">
            <a:avLst/>
          </a:prstGeom>
        </p:spPr>
      </p:pic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701675" y="1225550"/>
            <a:ext cx="8600945" cy="4695825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lvl="1" algn="l">
              <a:spcBef>
                <a:spcPts val="800"/>
              </a:spcBef>
              <a:tabLst>
                <a:tab pos="9525" algn="l"/>
                <a:tab pos="457200" algn="l"/>
                <a:tab pos="906463" algn="l"/>
                <a:tab pos="1355725" algn="l"/>
                <a:tab pos="1804988" algn="l"/>
                <a:tab pos="2254250" algn="l"/>
                <a:tab pos="2703513" algn="l"/>
                <a:tab pos="3152775" algn="l"/>
                <a:tab pos="3602038" algn="l"/>
                <a:tab pos="4051300" algn="l"/>
                <a:tab pos="4500563" algn="l"/>
                <a:tab pos="4949825" algn="l"/>
                <a:tab pos="5399088" algn="l"/>
                <a:tab pos="5848350" algn="l"/>
                <a:tab pos="6297613" algn="l"/>
                <a:tab pos="6746875" algn="l"/>
                <a:tab pos="7196138" algn="l"/>
                <a:tab pos="7645400" algn="l"/>
                <a:tab pos="8094663" algn="l"/>
                <a:tab pos="8543925" algn="l"/>
                <a:tab pos="8993188" algn="l"/>
              </a:tabLst>
            </a:pP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O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Instituto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do Patrimônio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Histórico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e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Artístico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Nacional -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Iphan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,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vinculado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ao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Ministério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da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Cidadania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, 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tem a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missão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de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identificar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,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documentar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,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preservar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,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divulgar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e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proteger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o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patrimônio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cultural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brasileiro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, com o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objetivo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de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assegurar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sua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permanência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e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usufruto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para a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atual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e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futuras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gerações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.</a:t>
            </a:r>
          </a:p>
          <a:p>
            <a:pPr marL="9525" lvl="1" algn="l">
              <a:spcBef>
                <a:spcPts val="800"/>
              </a:spcBef>
              <a:tabLst>
                <a:tab pos="9525" algn="l"/>
                <a:tab pos="457200" algn="l"/>
                <a:tab pos="906463" algn="l"/>
                <a:tab pos="1355725" algn="l"/>
                <a:tab pos="1804988" algn="l"/>
                <a:tab pos="2254250" algn="l"/>
                <a:tab pos="2703513" algn="l"/>
                <a:tab pos="3152775" algn="l"/>
                <a:tab pos="3602038" algn="l"/>
                <a:tab pos="4051300" algn="l"/>
                <a:tab pos="4500563" algn="l"/>
                <a:tab pos="4949825" algn="l"/>
                <a:tab pos="5399088" algn="l"/>
                <a:tab pos="5848350" algn="l"/>
                <a:tab pos="6297613" algn="l"/>
                <a:tab pos="6746875" algn="l"/>
                <a:tab pos="7196138" algn="l"/>
                <a:tab pos="7645400" algn="l"/>
                <a:tab pos="8094663" algn="l"/>
                <a:tab pos="8543925" algn="l"/>
                <a:tab pos="8993188" algn="l"/>
              </a:tabLst>
            </a:pPr>
            <a:endParaRPr lang="en-GB" altLang="pt-BR" sz="2400" b="1" kern="0" dirty="0" smtClean="0">
              <a:solidFill>
                <a:sysClr val="windowText" lastClr="000000"/>
              </a:solidFill>
              <a:latin typeface="Garamond" panose="02020404030301010803" pitchFamily="18" charset="0"/>
            </a:endParaRPr>
          </a:p>
          <a:p>
            <a:pPr marL="9525" lvl="1" algn="l">
              <a:spcBef>
                <a:spcPts val="800"/>
              </a:spcBef>
              <a:tabLst>
                <a:tab pos="9525" algn="l"/>
                <a:tab pos="457200" algn="l"/>
                <a:tab pos="906463" algn="l"/>
                <a:tab pos="1355725" algn="l"/>
                <a:tab pos="1804988" algn="l"/>
                <a:tab pos="2254250" algn="l"/>
                <a:tab pos="2703513" algn="l"/>
                <a:tab pos="3152775" algn="l"/>
                <a:tab pos="3602038" algn="l"/>
                <a:tab pos="4051300" algn="l"/>
                <a:tab pos="4500563" algn="l"/>
                <a:tab pos="4949825" algn="l"/>
                <a:tab pos="5399088" algn="l"/>
                <a:tab pos="5848350" algn="l"/>
                <a:tab pos="6297613" algn="l"/>
                <a:tab pos="6746875" algn="l"/>
                <a:tab pos="7196138" algn="l"/>
                <a:tab pos="7645400" algn="l"/>
                <a:tab pos="8094663" algn="l"/>
                <a:tab pos="8543925" algn="l"/>
                <a:tab pos="8993188" algn="l"/>
              </a:tabLst>
            </a:pP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Constitui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patrimônio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histórico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e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artístico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nacional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o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conjunto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dos bens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móveis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e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imóveis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existentes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no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país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,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bem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como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as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manifestações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e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expressões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que as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diferentes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comunidades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reconhecem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como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parte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integrante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de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seu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universo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,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cuja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preservação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seja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de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interesse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público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e de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valor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social,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arquitetônico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,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arqueológico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,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etnográfico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,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bibliográfico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ou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 </a:t>
            </a:r>
            <a:r>
              <a:rPr lang="en-GB" altLang="pt-BR" sz="2400" b="1" kern="0" dirty="0" err="1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artístico</a:t>
            </a:r>
            <a:r>
              <a:rPr lang="en-GB" altLang="pt-BR" sz="2400" b="1" kern="0" dirty="0" smtClean="0">
                <a:solidFill>
                  <a:sysClr val="windowText" lastClr="000000"/>
                </a:solidFill>
                <a:latin typeface="Garamond" panose="02020404030301010803" pitchFamily="18" charset="0"/>
              </a:rPr>
              <a:t>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89858" y="76200"/>
            <a:ext cx="2905125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>
              <a:lnSpc>
                <a:spcPct val="112000"/>
              </a:lnSpc>
            </a:pPr>
            <a:r>
              <a:rPr lang="en-GB" altLang="pt-BR" sz="4400" b="1" dirty="0" smtClean="0">
                <a:latin typeface="Garamond" panose="02020404030301010803" pitchFamily="18" charset="0"/>
              </a:rPr>
              <a:t>O IPHAN</a:t>
            </a:r>
            <a:endParaRPr lang="en-GB" altLang="pt-BR" sz="44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57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239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-401216" y="466805"/>
            <a:ext cx="9102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atin typeface="Garamond" panose="02020404030301010803" pitchFamily="18" charset="0"/>
              </a:rPr>
              <a:t>CONSTITUIÇÃO FEDERAL/1988</a:t>
            </a:r>
            <a:endParaRPr lang="pt-BR" sz="3600" b="1" dirty="0">
              <a:latin typeface="Garamond" panose="02020404030301010803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22585" y="1113136"/>
            <a:ext cx="890397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cap="all" dirty="0">
                <a:latin typeface="Garamond" panose="02020404030301010803" pitchFamily="18" charset="0"/>
              </a:rPr>
              <a:t>Seção II</a:t>
            </a:r>
            <a:br>
              <a:rPr lang="pt-BR" b="1" cap="all" dirty="0">
                <a:latin typeface="Garamond" panose="02020404030301010803" pitchFamily="18" charset="0"/>
              </a:rPr>
            </a:br>
            <a:r>
              <a:rPr lang="pt-BR" b="1" cap="all" dirty="0">
                <a:latin typeface="Garamond" panose="02020404030301010803" pitchFamily="18" charset="0"/>
              </a:rPr>
              <a:t>DA </a:t>
            </a:r>
            <a:r>
              <a:rPr lang="pt-BR" b="1" cap="all" dirty="0" smtClean="0">
                <a:latin typeface="Garamond" panose="02020404030301010803" pitchFamily="18" charset="0"/>
              </a:rPr>
              <a:t>CULTURA</a:t>
            </a:r>
          </a:p>
          <a:p>
            <a:endParaRPr lang="pt-BR" dirty="0">
              <a:latin typeface="Garamond" panose="02020404030301010803" pitchFamily="18" charset="0"/>
            </a:endParaRPr>
          </a:p>
          <a:p>
            <a:r>
              <a:rPr lang="pt-BR" b="1" dirty="0">
                <a:latin typeface="Garamond" panose="02020404030301010803" pitchFamily="18" charset="0"/>
              </a:rPr>
              <a:t>Art. 215. O Estado garantirá a todos o pleno exercício dos direitos culturais e acesso às fontes da cultura nacional, e apoiará e incentivará a valorização e a difusão das manifestações culturais</a:t>
            </a:r>
            <a:r>
              <a:rPr lang="pt-BR" b="1" dirty="0" smtClean="0">
                <a:latin typeface="Garamond" panose="02020404030301010803" pitchFamily="18" charset="0"/>
              </a:rPr>
              <a:t>.</a:t>
            </a:r>
          </a:p>
          <a:p>
            <a:endParaRPr lang="pt-BR" b="1" dirty="0">
              <a:latin typeface="Garamond" panose="02020404030301010803" pitchFamily="18" charset="0"/>
            </a:endParaRPr>
          </a:p>
          <a:p>
            <a:r>
              <a:rPr lang="pt-BR" b="1" dirty="0">
                <a:latin typeface="Garamond" panose="02020404030301010803" pitchFamily="18" charset="0"/>
              </a:rPr>
              <a:t>§ 1º O Estado protegerá as manifestações das culturas populares, indígenas e afro-brasileiras, e das de outros grupos participantes do processo civilizatório nacional.</a:t>
            </a:r>
          </a:p>
          <a:p>
            <a:r>
              <a:rPr lang="pt-BR" b="1" dirty="0" smtClean="0">
                <a:latin typeface="Garamond" panose="02020404030301010803" pitchFamily="18" charset="0"/>
              </a:rPr>
              <a:t>(...)</a:t>
            </a:r>
            <a:endParaRPr lang="pt-BR" b="1" dirty="0">
              <a:latin typeface="Garamond" panose="02020404030301010803" pitchFamily="18" charset="0"/>
            </a:endParaRPr>
          </a:p>
          <a:p>
            <a:r>
              <a:rPr lang="pt-BR" b="1" dirty="0">
                <a:latin typeface="Garamond" panose="02020404030301010803" pitchFamily="18" charset="0"/>
              </a:rPr>
              <a:t>§ 3º A lei estabelecerá o Plano Nacional de Cultura, de duração plurianual, visando ao desenvolvimento cultural do País e à integração das ações do poder público que conduzem à: </a:t>
            </a:r>
            <a:endParaRPr lang="pt-BR" b="1" dirty="0" smtClean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latin typeface="Garamond" panose="02020404030301010803" pitchFamily="18" charset="0"/>
              </a:rPr>
              <a:t>I </a:t>
            </a:r>
            <a:r>
              <a:rPr lang="pt-BR" b="1" dirty="0">
                <a:latin typeface="Garamond" panose="02020404030301010803" pitchFamily="18" charset="0"/>
              </a:rPr>
              <a:t>defesa e valorização do patrimônio cultural brasileiro;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Garamond" panose="02020404030301010803" pitchFamily="18" charset="0"/>
              </a:rPr>
              <a:t>II produção, promoção e difusão de bens culturais;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Garamond" panose="02020404030301010803" pitchFamily="18" charset="0"/>
              </a:rPr>
              <a:t>III formação de pessoal qualificado para a gestão da cultura em suas múltiplas </a:t>
            </a:r>
            <a:r>
              <a:rPr lang="pt-BR" b="1" dirty="0" smtClean="0">
                <a:latin typeface="Garamond" panose="02020404030301010803" pitchFamily="18" charset="0"/>
              </a:rPr>
              <a:t>dimensões;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latin typeface="Garamond" panose="02020404030301010803" pitchFamily="18" charset="0"/>
              </a:rPr>
              <a:t>IV </a:t>
            </a:r>
            <a:r>
              <a:rPr lang="pt-BR" b="1" dirty="0">
                <a:latin typeface="Garamond" panose="02020404030301010803" pitchFamily="18" charset="0"/>
              </a:rPr>
              <a:t>democratização do acesso aos bens de cultura;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Garamond" panose="02020404030301010803" pitchFamily="18" charset="0"/>
              </a:rPr>
              <a:t>V valorização da diversidade étnica e regional. </a:t>
            </a:r>
          </a:p>
        </p:txBody>
      </p:sp>
    </p:spTree>
    <p:extLst>
      <p:ext uri="{BB962C8B-B14F-4D97-AF65-F5344CB8AC3E}">
        <p14:creationId xmlns:p14="http://schemas.microsoft.com/office/powerpoint/2010/main" val="333751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2397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59364" y="1110445"/>
            <a:ext cx="75422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cap="all" dirty="0">
                <a:latin typeface="Garamond" panose="02020404030301010803" pitchFamily="18" charset="0"/>
              </a:rPr>
              <a:t>Seção II</a:t>
            </a:r>
            <a:br>
              <a:rPr lang="pt-BR" b="1" cap="all" dirty="0">
                <a:latin typeface="Garamond" panose="02020404030301010803" pitchFamily="18" charset="0"/>
              </a:rPr>
            </a:br>
            <a:r>
              <a:rPr lang="pt-BR" b="1" cap="all" dirty="0">
                <a:latin typeface="Garamond" panose="02020404030301010803" pitchFamily="18" charset="0"/>
              </a:rPr>
              <a:t>DA CULTURA</a:t>
            </a:r>
          </a:p>
          <a:p>
            <a:endParaRPr lang="pt-BR" dirty="0">
              <a:latin typeface="Garamond" panose="02020404030301010803" pitchFamily="18" charset="0"/>
            </a:endParaRPr>
          </a:p>
          <a:p>
            <a:r>
              <a:rPr lang="pt-BR" b="1" dirty="0">
                <a:latin typeface="Garamond" panose="02020404030301010803" pitchFamily="18" charset="0"/>
              </a:rPr>
              <a:t>Art. 216. Constituem patrimônio cultural brasileiro os bens de natureza material e imaterial, tomados individualmente ou em conjunto, portadores de referência à identidade, à ação, à memória dos diferentes grupos formadores da sociedade brasileira, nos quais se incluem: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Garamond" panose="02020404030301010803" pitchFamily="18" charset="0"/>
              </a:rPr>
              <a:t>I - as formas de expressão;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Garamond" panose="02020404030301010803" pitchFamily="18" charset="0"/>
              </a:rPr>
              <a:t>II - os modos de criar, fazer e viver;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Garamond" panose="02020404030301010803" pitchFamily="18" charset="0"/>
              </a:rPr>
              <a:t>III - as criações científicas, artísticas e tecnológicas;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Garamond" panose="02020404030301010803" pitchFamily="18" charset="0"/>
              </a:rPr>
              <a:t>IV - as obras, objetos, documentos, edificações e demais espaços destinados às manifestações artístico-culturais;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Garamond" panose="02020404030301010803" pitchFamily="18" charset="0"/>
              </a:rPr>
              <a:t>V - os conjuntos urbanos e sítios de valor histórico, paisagístico, artístico, arqueológico, paleontológico, ecológico e científico.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latin typeface="Garamond" panose="02020404030301010803" pitchFamily="18" charset="0"/>
            </a:endParaRPr>
          </a:p>
          <a:p>
            <a:r>
              <a:rPr lang="pt-BR" b="1" dirty="0">
                <a:latin typeface="Garamond" panose="02020404030301010803" pitchFamily="18" charset="0"/>
              </a:rPr>
              <a:t>§ 1º O Poder Público, com a colaboração da comunidade, promoverá e protegerá o patrimônio cultural brasileiro, por meio de inventários, registros, vigilância, tombamento e desapropriação, e de outras formas de acautelamento e preservação.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-401216" y="466805"/>
            <a:ext cx="9102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atin typeface="Garamond" panose="02020404030301010803" pitchFamily="18" charset="0"/>
              </a:rPr>
              <a:t>CONSTITUIÇÃO FEDERAL/1988</a:t>
            </a:r>
            <a:endParaRPr lang="pt-BR" sz="36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46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0" t="45675" r="33761" b="19727"/>
          <a:stretch/>
        </p:blipFill>
        <p:spPr bwMode="auto">
          <a:xfrm>
            <a:off x="4152122" y="-29039"/>
            <a:ext cx="8039877" cy="68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289892" y="170761"/>
            <a:ext cx="9102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Unidades do IPHAN</a:t>
            </a:r>
            <a:endParaRPr lang="pt-BR" sz="32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5522803" y="2200064"/>
            <a:ext cx="231838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1.Alto Sertão/Piranhas - AL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2.Porto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Seguro – BA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3.Lençóis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– BA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4.Cachoeira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– BA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5.Rio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de Contas – BA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6.Sobral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– CE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7.có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– CE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8.Goiás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– GO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9.Pirenópolis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– GO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10.Alcântara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– MA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11.Ouro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Preto – MG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12.Congonhas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– MG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13.Serro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– </a:t>
            </a:r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MG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14.Diamantina – MG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15.São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João del Rey – MG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16.Mariana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– MG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17.Tiradentes – MG</a:t>
            </a:r>
          </a:p>
          <a:p>
            <a:pPr algn="r" eaLnBrk="1" hangingPunct="1"/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18.Corumbá – MS</a:t>
            </a:r>
          </a:p>
          <a:p>
            <a:pPr algn="r" eaLnBrk="1" hangingPunct="1"/>
            <a:endParaRPr lang="pt-BR" altLang="pt-BR" sz="1200" dirty="0">
              <a:solidFill>
                <a:schemeClr val="bg1"/>
              </a:solidFill>
            </a:endParaRPr>
          </a:p>
          <a:p>
            <a:pPr algn="r" eaLnBrk="1" hangingPunct="1">
              <a:buFont typeface="Calibri" pitchFamily="34" charset="0"/>
              <a:buAutoNum type="arabicPeriod"/>
            </a:pPr>
            <a:endParaRPr lang="pt-BR" altLang="pt-BR" sz="1200" dirty="0" smtClean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511187" y="1656627"/>
            <a:ext cx="516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37 ESCRITÓRIOS TÉCNICOS</a:t>
            </a:r>
            <a:endParaRPr lang="pt-BR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CaixaDeTexto 8"/>
          <p:cNvSpPr txBox="1">
            <a:spLocks noChangeArrowheads="1"/>
          </p:cNvSpPr>
          <p:nvPr/>
        </p:nvSpPr>
        <p:spPr bwMode="auto">
          <a:xfrm>
            <a:off x="7938444" y="2200064"/>
            <a:ext cx="2318384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19. Areia - PB</a:t>
            </a:r>
            <a:endParaRPr lang="pt-BR" altLang="pt-BR" sz="1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20.Olinda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– PE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21.Parque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dos Guararapes – </a:t>
            </a:r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PE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22. Igarassu - PE</a:t>
            </a:r>
            <a:endParaRPr lang="pt-BR" altLang="pt-BR" sz="1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23.São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Raimundo Nonato – </a:t>
            </a:r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PI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24. Parnaíba - PI</a:t>
            </a:r>
            <a:endParaRPr lang="pt-BR" altLang="pt-BR" sz="1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25.Petrópolis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– RJ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26.Paraty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– RJ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27.Cabo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Frio– RJ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28.Vassouras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– RJ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29.Antônio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Prado – RS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30.Parque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das Missões – </a:t>
            </a:r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RS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31. Fronteira Sul – Jaguarão - RS</a:t>
            </a:r>
            <a:endParaRPr lang="pt-BR" altLang="pt-BR" sz="1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32.São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Francisco do Sul – SC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33.Laguna </a:t>
            </a:r>
            <a:r>
              <a:rPr lang="pt-BR" altLang="pt-BR" sz="1200" dirty="0">
                <a:solidFill>
                  <a:schemeClr val="bg1"/>
                </a:solidFill>
                <a:latin typeface="Garamond" panose="02020404030301010803" pitchFamily="18" charset="0"/>
              </a:rPr>
              <a:t>– </a:t>
            </a:r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SC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34.Pomerode – SC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35. São Cristóvão - SE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36. Vale do Ribeira / Iguape – SP</a:t>
            </a:r>
          </a:p>
          <a:p>
            <a:pPr algn="r" eaLnBrk="1" hangingPunct="1"/>
            <a:r>
              <a:rPr lang="pt-BR" altLang="pt-BR" sz="12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37. Natividade - TO</a:t>
            </a:r>
          </a:p>
          <a:p>
            <a:pPr algn="r" eaLnBrk="1" hangingPunct="1"/>
            <a:endParaRPr lang="pt-BR" altLang="pt-BR" sz="1200" dirty="0" smtClean="0">
              <a:solidFill>
                <a:schemeClr val="bg1"/>
              </a:solidFill>
            </a:endParaRPr>
          </a:p>
          <a:p>
            <a:pPr algn="r" eaLnBrk="1" hangingPunct="1"/>
            <a:endParaRPr lang="pt-BR" altLang="pt-BR" sz="1600" dirty="0">
              <a:solidFill>
                <a:schemeClr val="bg1"/>
              </a:solidFill>
            </a:endParaRPr>
          </a:p>
        </p:txBody>
      </p:sp>
      <p:grpSp>
        <p:nvGrpSpPr>
          <p:cNvPr id="33" name="Grupo 32"/>
          <p:cNvGrpSpPr/>
          <p:nvPr/>
        </p:nvGrpSpPr>
        <p:grpSpPr>
          <a:xfrm>
            <a:off x="-992781" y="1268556"/>
            <a:ext cx="7024465" cy="4807522"/>
            <a:chOff x="-661521" y="1269761"/>
            <a:chExt cx="6268096" cy="4432028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4" b="100000" l="11546" r="883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1521" y="1269761"/>
              <a:ext cx="6268096" cy="44320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Losango 13"/>
            <p:cNvSpPr/>
            <p:nvPr/>
          </p:nvSpPr>
          <p:spPr>
            <a:xfrm>
              <a:off x="2611181" y="5428035"/>
              <a:ext cx="73654" cy="58365"/>
            </a:xfrm>
            <a:prstGeom prst="diamon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Losango 15"/>
            <p:cNvSpPr/>
            <p:nvPr/>
          </p:nvSpPr>
          <p:spPr>
            <a:xfrm>
              <a:off x="2987317" y="4938409"/>
              <a:ext cx="73654" cy="58365"/>
            </a:xfrm>
            <a:prstGeom prst="diamon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Losango 16"/>
            <p:cNvSpPr/>
            <p:nvPr/>
          </p:nvSpPr>
          <p:spPr>
            <a:xfrm>
              <a:off x="3221458" y="4475265"/>
              <a:ext cx="73654" cy="58365"/>
            </a:xfrm>
            <a:prstGeom prst="diamon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Losango 17"/>
            <p:cNvSpPr/>
            <p:nvPr/>
          </p:nvSpPr>
          <p:spPr>
            <a:xfrm>
              <a:off x="3739306" y="4004554"/>
              <a:ext cx="73654" cy="58365"/>
            </a:xfrm>
            <a:prstGeom prst="diamon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Losango 18"/>
            <p:cNvSpPr/>
            <p:nvPr/>
          </p:nvSpPr>
          <p:spPr>
            <a:xfrm>
              <a:off x="3834939" y="4062919"/>
              <a:ext cx="73654" cy="58365"/>
            </a:xfrm>
            <a:prstGeom prst="diamon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Losango 19"/>
            <p:cNvSpPr/>
            <p:nvPr/>
          </p:nvSpPr>
          <p:spPr>
            <a:xfrm>
              <a:off x="4373744" y="3022061"/>
              <a:ext cx="73654" cy="58365"/>
            </a:xfrm>
            <a:prstGeom prst="diamon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Losango 20"/>
            <p:cNvSpPr/>
            <p:nvPr/>
          </p:nvSpPr>
          <p:spPr>
            <a:xfrm>
              <a:off x="4477362" y="2963696"/>
              <a:ext cx="73654" cy="58365"/>
            </a:xfrm>
            <a:prstGeom prst="diamon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Losango 21"/>
            <p:cNvSpPr/>
            <p:nvPr/>
          </p:nvSpPr>
          <p:spPr>
            <a:xfrm>
              <a:off x="4594726" y="2799730"/>
              <a:ext cx="73654" cy="58365"/>
            </a:xfrm>
            <a:prstGeom prst="diamon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Losango 22"/>
            <p:cNvSpPr/>
            <p:nvPr/>
          </p:nvSpPr>
          <p:spPr>
            <a:xfrm>
              <a:off x="4551016" y="2801111"/>
              <a:ext cx="73654" cy="58365"/>
            </a:xfrm>
            <a:prstGeom prst="diamon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Losango 23"/>
            <p:cNvSpPr/>
            <p:nvPr/>
          </p:nvSpPr>
          <p:spPr>
            <a:xfrm>
              <a:off x="4490790" y="2858095"/>
              <a:ext cx="73654" cy="58365"/>
            </a:xfrm>
            <a:prstGeom prst="diamon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Losango 24"/>
            <p:cNvSpPr/>
            <p:nvPr/>
          </p:nvSpPr>
          <p:spPr>
            <a:xfrm>
              <a:off x="4551016" y="2701379"/>
              <a:ext cx="73654" cy="58365"/>
            </a:xfrm>
            <a:prstGeom prst="diamon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Losango 25"/>
            <p:cNvSpPr/>
            <p:nvPr/>
          </p:nvSpPr>
          <p:spPr>
            <a:xfrm>
              <a:off x="3908593" y="2598902"/>
              <a:ext cx="73654" cy="58365"/>
            </a:xfrm>
            <a:prstGeom prst="diamon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Losango 26"/>
            <p:cNvSpPr/>
            <p:nvPr/>
          </p:nvSpPr>
          <p:spPr>
            <a:xfrm>
              <a:off x="3523548" y="2111044"/>
              <a:ext cx="73654" cy="58365"/>
            </a:xfrm>
            <a:prstGeom prst="diamon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Losango 27"/>
            <p:cNvSpPr/>
            <p:nvPr/>
          </p:nvSpPr>
          <p:spPr>
            <a:xfrm>
              <a:off x="3184631" y="2784966"/>
              <a:ext cx="73654" cy="58365"/>
            </a:xfrm>
            <a:prstGeom prst="diamond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9" name="Losango 28"/>
          <p:cNvSpPr/>
          <p:nvPr/>
        </p:nvSpPr>
        <p:spPr>
          <a:xfrm>
            <a:off x="5475308" y="1733903"/>
            <a:ext cx="287912" cy="284974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strela de 5 pontas 29"/>
          <p:cNvSpPr/>
          <p:nvPr/>
        </p:nvSpPr>
        <p:spPr>
          <a:xfrm>
            <a:off x="5494612" y="1059538"/>
            <a:ext cx="424417" cy="360045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/>
          <p:cNvSpPr txBox="1"/>
          <p:nvPr/>
        </p:nvSpPr>
        <p:spPr>
          <a:xfrm>
            <a:off x="5819740" y="1011942"/>
            <a:ext cx="4238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2</a:t>
            </a:r>
            <a:r>
              <a:rPr lang="pt-BR" sz="2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7 SUPERINTENDÊNCIAS</a:t>
            </a:r>
            <a:endParaRPr lang="pt-BR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40" y="5872441"/>
            <a:ext cx="4870580" cy="93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3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0" t="45675" r="33761" b="19727"/>
          <a:stretch/>
        </p:blipFill>
        <p:spPr bwMode="auto">
          <a:xfrm>
            <a:off x="4152122" y="-29039"/>
            <a:ext cx="8039877" cy="688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6" b="100000" l="14734" r="91132">
                        <a14:foregroundMark x1="90496" y1="23666" x2="90496" y2="23666"/>
                        <a14:foregroundMark x1="56389" y1="3666" x2="56753" y2="64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042" y="974836"/>
            <a:ext cx="6962675" cy="4923149"/>
          </a:xfrm>
          <a:prstGeom prst="rect">
            <a:avLst/>
          </a:prstGeom>
          <a:effectLst>
            <a:outerShdw blurRad="215900" dist="114300" dir="9480000" algn="r" rotWithShape="0">
              <a:prstClr val="black">
                <a:alpha val="27000"/>
              </a:prstClr>
            </a:outerShdw>
          </a:effectLst>
        </p:spPr>
      </p:pic>
      <p:sp>
        <p:nvSpPr>
          <p:cNvPr id="6" name="CaixaDeTexto 5"/>
          <p:cNvSpPr txBox="1"/>
          <p:nvPr/>
        </p:nvSpPr>
        <p:spPr>
          <a:xfrm>
            <a:off x="4026716" y="136790"/>
            <a:ext cx="8165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PATRIMÔNIO BRASILEIRO ACAUTELADO</a:t>
            </a:r>
            <a:endParaRPr lang="pt-BR" sz="28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744265" y="1399409"/>
            <a:ext cx="4855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27.787 BENS ACAUTELADOS</a:t>
            </a:r>
            <a:endParaRPr lang="pt-BR" sz="24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826619" y="2018487"/>
            <a:ext cx="62058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Patrimônio Material Tombado: 1.266 (600 mil imóveis)</a:t>
            </a:r>
          </a:p>
          <a:p>
            <a:endParaRPr lang="pt-BR" sz="2000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Imateriais Registrados: 47 (148 processos de salvaguarda)</a:t>
            </a:r>
          </a:p>
          <a:p>
            <a:endParaRPr lang="pt-BR" sz="2000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Sítios Arqueológicos Cadastrados: 25.832</a:t>
            </a:r>
          </a:p>
          <a:p>
            <a:endParaRPr lang="pt-BR" sz="2000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Patrimônio Ferroviário valorado: 635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000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bg1"/>
                </a:solidFill>
                <a:latin typeface="Garamond" panose="02020404030301010803" pitchFamily="18" charset="0"/>
              </a:rPr>
              <a:t>Línguas Inventariadas: 7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5" t="67958" r="59148" b="3318"/>
          <a:stretch/>
        </p:blipFill>
        <p:spPr>
          <a:xfrm>
            <a:off x="108117" y="5337147"/>
            <a:ext cx="1987109" cy="138087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40" y="5872441"/>
            <a:ext cx="4870580" cy="93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7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914" y="7322143"/>
            <a:ext cx="3276600" cy="220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14" y="8127006"/>
            <a:ext cx="2286000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10" y="1244005"/>
            <a:ext cx="2352169" cy="1688714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543" y="2943701"/>
            <a:ext cx="2345318" cy="1563545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279" y="1246869"/>
            <a:ext cx="2353751" cy="1685302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86" y="1253722"/>
            <a:ext cx="2337186" cy="1685301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09" y="4475463"/>
            <a:ext cx="2332370" cy="1555703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13" y="4481608"/>
            <a:ext cx="2352774" cy="1566924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74" y="2930477"/>
            <a:ext cx="2330856" cy="1564159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9" y="1243731"/>
            <a:ext cx="2328198" cy="1705532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76" y="4474785"/>
            <a:ext cx="2353710" cy="1566924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9" y="4461058"/>
            <a:ext cx="2318259" cy="1570108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87" y="2934048"/>
            <a:ext cx="2348792" cy="1563482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70" y="1253722"/>
            <a:ext cx="2406741" cy="1685301"/>
          </a:xfrm>
          <a:prstGeom prst="rect">
            <a:avLst/>
          </a:prstGeom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686" y="4474785"/>
            <a:ext cx="2350388" cy="1566924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3" y="2940990"/>
            <a:ext cx="2331651" cy="1553646"/>
          </a:xfrm>
          <a:prstGeom prst="rect">
            <a:avLst/>
          </a:prstGeom>
        </p:spPr>
      </p:pic>
      <p:pic>
        <p:nvPicPr>
          <p:cNvPr id="46" name="Imagem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918" y="2942484"/>
            <a:ext cx="2341643" cy="1557938"/>
          </a:xfrm>
          <a:prstGeom prst="rect">
            <a:avLst/>
          </a:prstGeom>
        </p:spPr>
      </p:pic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-1982870" y="405203"/>
            <a:ext cx="7413967" cy="6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>
              <a:lnSpc>
                <a:spcPct val="112000"/>
              </a:lnSpc>
            </a:pPr>
            <a:r>
              <a:rPr lang="en-GB" altLang="pt-BR" sz="3200" b="1" dirty="0" smtClean="0">
                <a:latin typeface="Garamond" panose="02020404030301010803" pitchFamily="18" charset="0"/>
              </a:rPr>
              <a:t>Patrimônio Cultural Material</a:t>
            </a:r>
            <a:endParaRPr lang="en-GB" altLang="pt-BR" sz="32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0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228" y="1430782"/>
            <a:ext cx="3025771" cy="200524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43" y="1430779"/>
            <a:ext cx="3052677" cy="20048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2582"/>
            <a:ext cx="3091542" cy="20162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709" y="3395284"/>
            <a:ext cx="3039291" cy="202516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0779"/>
            <a:ext cx="3091542" cy="197015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25" y="3390824"/>
            <a:ext cx="3030583" cy="202962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43" y="3384993"/>
            <a:ext cx="3049178" cy="203381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212" y="1430781"/>
            <a:ext cx="3035090" cy="1997803"/>
          </a:xfrm>
          <a:prstGeom prst="rect">
            <a:avLst/>
          </a:prstGeom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-1982870" y="457456"/>
            <a:ext cx="7413967" cy="6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>
              <a:lnSpc>
                <a:spcPct val="112000"/>
              </a:lnSpc>
            </a:pPr>
            <a:r>
              <a:rPr lang="en-GB" altLang="pt-BR" sz="3200" b="1" dirty="0" smtClean="0">
                <a:latin typeface="Garamond" panose="02020404030301010803" pitchFamily="18" charset="0"/>
              </a:rPr>
              <a:t>Patrimônio Cultural Imaterial</a:t>
            </a:r>
            <a:endParaRPr lang="en-GB" altLang="pt-BR" sz="32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4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0"/>
          <a:stretch>
            <a:fillRect/>
          </a:stretch>
        </p:blipFill>
        <p:spPr bwMode="auto">
          <a:xfrm>
            <a:off x="295335" y="649716"/>
            <a:ext cx="2160587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/>
          <a:stretch>
            <a:fillRect/>
          </a:stretch>
        </p:blipFill>
        <p:spPr bwMode="auto">
          <a:xfrm>
            <a:off x="2601972" y="649716"/>
            <a:ext cx="2185988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/>
          <a:stretch>
            <a:fillRect/>
          </a:stretch>
        </p:blipFill>
        <p:spPr bwMode="auto">
          <a:xfrm>
            <a:off x="4930835" y="649716"/>
            <a:ext cx="21717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r="1161"/>
          <a:stretch>
            <a:fillRect/>
          </a:stretch>
        </p:blipFill>
        <p:spPr bwMode="auto">
          <a:xfrm>
            <a:off x="7227947" y="649716"/>
            <a:ext cx="22034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9"/>
          <a:stretch>
            <a:fillRect/>
          </a:stretch>
        </p:blipFill>
        <p:spPr bwMode="auto">
          <a:xfrm>
            <a:off x="9556808" y="649716"/>
            <a:ext cx="22145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175" y="2334054"/>
            <a:ext cx="2189785" cy="148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0"/>
          <a:stretch>
            <a:fillRect/>
          </a:stretch>
        </p:blipFill>
        <p:spPr bwMode="auto">
          <a:xfrm>
            <a:off x="4914337" y="2341162"/>
            <a:ext cx="2184400" cy="147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9"/>
          <a:stretch>
            <a:fillRect/>
          </a:stretch>
        </p:blipFill>
        <p:spPr bwMode="auto">
          <a:xfrm>
            <a:off x="7231915" y="2334054"/>
            <a:ext cx="2195513" cy="148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>
            <a:fillRect/>
          </a:stretch>
        </p:blipFill>
        <p:spPr bwMode="auto">
          <a:xfrm>
            <a:off x="287397" y="3991827"/>
            <a:ext cx="2160587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7" descr="Rio_de_Janeiro_from_Sugarloaf_mountain,_May_2004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175" y="3966555"/>
            <a:ext cx="218281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8" descr="Serra_da_Capivara_-_Several_Paintings_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809" y="2341160"/>
            <a:ext cx="2214563" cy="147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9"/>
          <p:cNvSpPr txBox="1">
            <a:spLocks noChangeArrowheads="1"/>
          </p:cNvSpPr>
          <p:nvPr/>
        </p:nvSpPr>
        <p:spPr bwMode="auto">
          <a:xfrm>
            <a:off x="196418" y="5784161"/>
            <a:ext cx="114530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600" b="1" dirty="0">
                <a:latin typeface="Garamond" panose="02020404030301010803" pitchFamily="18" charset="0"/>
              </a:rPr>
              <a:t>Ouro Preto – Olinda – Missões – Santuário de Bom Jesus de </a:t>
            </a:r>
            <a:r>
              <a:rPr lang="pt-BR" altLang="pt-BR" sz="1600" b="1" dirty="0" smtClean="0">
                <a:latin typeface="Garamond" panose="02020404030301010803" pitchFamily="18" charset="0"/>
              </a:rPr>
              <a:t>Matosinhos em Congonhas</a:t>
            </a:r>
            <a:r>
              <a:rPr lang="pt-BR" altLang="pt-BR" sz="1600" b="1" dirty="0">
                <a:latin typeface="Garamond" panose="02020404030301010803" pitchFamily="18" charset="0"/>
              </a:rPr>
              <a:t> </a:t>
            </a:r>
            <a:r>
              <a:rPr lang="pt-BR" altLang="pt-BR" sz="1600" b="1" dirty="0" smtClean="0">
                <a:latin typeface="Garamond" panose="02020404030301010803" pitchFamily="18" charset="0"/>
              </a:rPr>
              <a:t>– Salvador </a:t>
            </a:r>
          </a:p>
          <a:p>
            <a:pPr eaLnBrk="1" hangingPunct="1"/>
            <a:r>
              <a:rPr lang="pt-BR" altLang="pt-BR" sz="1600" b="1" dirty="0" smtClean="0">
                <a:latin typeface="Garamond" panose="02020404030301010803" pitchFamily="18" charset="0"/>
              </a:rPr>
              <a:t>Brasília </a:t>
            </a:r>
            <a:r>
              <a:rPr lang="pt-BR" altLang="pt-BR" sz="1600" b="1" dirty="0">
                <a:latin typeface="Garamond" panose="02020404030301010803" pitchFamily="18" charset="0"/>
              </a:rPr>
              <a:t>– São </a:t>
            </a:r>
            <a:r>
              <a:rPr lang="pt-BR" altLang="pt-BR" sz="1600" b="1" dirty="0" smtClean="0">
                <a:latin typeface="Garamond" panose="02020404030301010803" pitchFamily="18" charset="0"/>
              </a:rPr>
              <a:t>Luís </a:t>
            </a:r>
            <a:r>
              <a:rPr lang="pt-BR" altLang="pt-BR" sz="1600" b="1" dirty="0">
                <a:latin typeface="Garamond" panose="02020404030301010803" pitchFamily="18" charset="0"/>
              </a:rPr>
              <a:t>– </a:t>
            </a:r>
            <a:r>
              <a:rPr lang="pt-BR" altLang="pt-BR" sz="1600" b="1" dirty="0" smtClean="0">
                <a:latin typeface="Garamond" panose="02020404030301010803" pitchFamily="18" charset="0"/>
              </a:rPr>
              <a:t>Diamantina - Goiás </a:t>
            </a:r>
            <a:r>
              <a:rPr lang="pt-BR" altLang="pt-BR" sz="1600" b="1" dirty="0">
                <a:latin typeface="Garamond" panose="02020404030301010803" pitchFamily="18" charset="0"/>
              </a:rPr>
              <a:t>– Serra da Capivara – </a:t>
            </a:r>
            <a:endParaRPr lang="pt-BR" altLang="pt-BR" sz="1600" b="1" dirty="0" smtClean="0">
              <a:latin typeface="Garamond" panose="02020404030301010803" pitchFamily="18" charset="0"/>
            </a:endParaRPr>
          </a:p>
          <a:p>
            <a:pPr eaLnBrk="1" hangingPunct="1"/>
            <a:r>
              <a:rPr lang="pt-BR" altLang="pt-BR" sz="1600" b="1" dirty="0" smtClean="0">
                <a:latin typeface="Garamond" panose="02020404030301010803" pitchFamily="18" charset="0"/>
              </a:rPr>
              <a:t>Praça </a:t>
            </a:r>
            <a:r>
              <a:rPr lang="pt-BR" altLang="pt-BR" sz="1600" b="1" dirty="0">
                <a:latin typeface="Garamond" panose="02020404030301010803" pitchFamily="18" charset="0"/>
              </a:rPr>
              <a:t>São Francisco </a:t>
            </a:r>
            <a:r>
              <a:rPr lang="pt-BR" altLang="pt-BR" sz="1600" b="1" dirty="0" smtClean="0">
                <a:latin typeface="Garamond" panose="02020404030301010803" pitchFamily="18" charset="0"/>
              </a:rPr>
              <a:t>em São Cristóvão </a:t>
            </a:r>
            <a:r>
              <a:rPr lang="pt-BR" altLang="pt-BR" sz="1600" b="1" dirty="0">
                <a:latin typeface="Garamond" panose="02020404030301010803" pitchFamily="18" charset="0"/>
              </a:rPr>
              <a:t>– Rio de </a:t>
            </a:r>
            <a:r>
              <a:rPr lang="pt-BR" altLang="pt-BR" sz="1600" b="1" dirty="0" smtClean="0">
                <a:latin typeface="Garamond" panose="02020404030301010803" pitchFamily="18" charset="0"/>
              </a:rPr>
              <a:t>Janeiro – Conjunto Moderno da Pampulha – Sítio Arqueológico Cais do </a:t>
            </a:r>
            <a:r>
              <a:rPr lang="pt-BR" altLang="pt-BR" sz="1600" b="1" dirty="0" err="1" smtClean="0">
                <a:latin typeface="Garamond" panose="02020404030301010803" pitchFamily="18" charset="0"/>
              </a:rPr>
              <a:t>Valongo</a:t>
            </a:r>
            <a:endParaRPr lang="pt-BR" altLang="pt-BR" sz="1600" b="1" dirty="0">
              <a:latin typeface="Garamond" panose="02020404030301010803" pitchFamily="18" charset="0"/>
            </a:endParaRPr>
          </a:p>
        </p:txBody>
      </p:sp>
      <p:pic>
        <p:nvPicPr>
          <p:cNvPr id="17" name="Picture 2" descr="D:\Usuários\andrey.schlee\Downloads\brasilia00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5" y="2341161"/>
            <a:ext cx="2159965" cy="147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8151" y="3973124"/>
            <a:ext cx="2160586" cy="1555762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947" y="3966555"/>
            <a:ext cx="2199481" cy="1562331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-21517"/>
            <a:ext cx="8969263" cy="6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>
              <a:lnSpc>
                <a:spcPct val="112000"/>
              </a:lnSpc>
            </a:pPr>
            <a:r>
              <a:rPr lang="en-GB" altLang="pt-BR" sz="3200" b="1" dirty="0" smtClean="0">
                <a:latin typeface="Garamond" panose="02020404030301010803" pitchFamily="18" charset="0"/>
              </a:rPr>
              <a:t>14 Bens </a:t>
            </a:r>
            <a:r>
              <a:rPr lang="en-GB" altLang="pt-BR" sz="3200" b="1" dirty="0" err="1" smtClean="0">
                <a:latin typeface="Garamond" panose="02020404030301010803" pitchFamily="18" charset="0"/>
              </a:rPr>
              <a:t>Declarados</a:t>
            </a:r>
            <a:r>
              <a:rPr lang="en-GB" altLang="pt-BR" sz="3200" b="1" dirty="0" smtClean="0">
                <a:latin typeface="Garamond" panose="02020404030301010803" pitchFamily="18" charset="0"/>
              </a:rPr>
              <a:t> Patrimônio Cultural Mundial</a:t>
            </a:r>
            <a:endParaRPr lang="en-GB" altLang="pt-BR" sz="3200" b="1" dirty="0">
              <a:latin typeface="Garamond" panose="02020404030301010803" pitchFamily="18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9802026" y="3916240"/>
            <a:ext cx="2072362" cy="26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defTabSz="449263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>
              <a:lnSpc>
                <a:spcPct val="112000"/>
              </a:lnSpc>
            </a:pPr>
            <a:r>
              <a:rPr lang="en-GB" altLang="pt-BR" sz="1000" dirty="0" err="1" smtClean="0">
                <a:latin typeface="Garamond" panose="02020404030301010803" pitchFamily="18" charset="0"/>
              </a:rPr>
              <a:t>Fotos</a:t>
            </a:r>
            <a:r>
              <a:rPr lang="en-GB" altLang="pt-BR" sz="1000" dirty="0" smtClean="0">
                <a:latin typeface="Garamond" panose="02020404030301010803" pitchFamily="18" charset="0"/>
              </a:rPr>
              <a:t>: </a:t>
            </a:r>
            <a:r>
              <a:rPr lang="en-GB" altLang="pt-BR" sz="1000" dirty="0" err="1" smtClean="0">
                <a:latin typeface="Garamond" panose="02020404030301010803" pitchFamily="18" charset="0"/>
              </a:rPr>
              <a:t>Acervo</a:t>
            </a:r>
            <a:r>
              <a:rPr lang="en-GB" altLang="pt-BR" sz="1000" dirty="0" smtClean="0">
                <a:latin typeface="Garamond" panose="02020404030301010803" pitchFamily="18" charset="0"/>
              </a:rPr>
              <a:t> IPHAN</a:t>
            </a:r>
            <a:endParaRPr lang="en-GB" altLang="pt-BR" sz="1000" dirty="0">
              <a:latin typeface="Garamond" panose="02020404030301010803" pitchFamily="18" charset="0"/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79" y="4411084"/>
            <a:ext cx="1109506" cy="11095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isometricOffAxis1Righ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2798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867</Words>
  <Application>Microsoft Office PowerPoint</Application>
  <PresentationFormat>Personalizados</PresentationFormat>
  <Paragraphs>191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1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Candice dos Santos Ballester</dc:creator>
  <cp:lastModifiedBy>CPLP</cp:lastModifiedBy>
  <cp:revision>63</cp:revision>
  <cp:lastPrinted>2019-02-15T21:46:53Z</cp:lastPrinted>
  <dcterms:created xsi:type="dcterms:W3CDTF">2018-05-15T22:35:37Z</dcterms:created>
  <dcterms:modified xsi:type="dcterms:W3CDTF">2019-02-18T10:18:36Z</dcterms:modified>
</cp:coreProperties>
</file>