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57" r:id="rId4"/>
    <p:sldId id="267" r:id="rId5"/>
    <p:sldId id="259" r:id="rId6"/>
    <p:sldId id="260" r:id="rId7"/>
    <p:sldId id="263" r:id="rId8"/>
    <p:sldId id="268" r:id="rId9"/>
    <p:sldId id="269" r:id="rId10"/>
    <p:sldId id="265" r:id="rId1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9B06B5-A27E-6D4F-980B-9837A7106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DDA3FB2-A5E6-4949-B6C9-34395DD01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C6CD308-4093-264C-89CF-D0A94EBCB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50F-1108-F142-B1C4-83417E36A83F}" type="datetimeFigureOut">
              <a:rPr lang="pt-PT" smtClean="0"/>
              <a:t>21/07/20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17D420B-B743-3242-887D-838557F0E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2E403A4-BFAD-FE43-8B06-31BD7B520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A30B-653E-714D-BD49-4ECA3F179F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0167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F0AA9F-3635-F148-ADD6-F315FDA64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238AA6F-5E0F-FD42-9F56-76F67AAD9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35D7F1D-62BC-4A47-9C69-D691DA5C1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50F-1108-F142-B1C4-83417E36A83F}" type="datetimeFigureOut">
              <a:rPr lang="pt-PT" smtClean="0"/>
              <a:t>21/07/20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D8506EE-4C36-7B49-BB5D-98A78A267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83D2692-2B73-764E-AD74-0A725A028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A30B-653E-714D-BD49-4ECA3F179F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519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429BCE2-EFA5-B640-BA05-9D39B4712C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86BFB13-C432-A74C-A21A-5A130D215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F2315A2-9A09-3A4F-9E71-A55CE77A6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50F-1108-F142-B1C4-83417E36A83F}" type="datetimeFigureOut">
              <a:rPr lang="pt-PT" smtClean="0"/>
              <a:t>21/07/20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7CD8916-E3F6-0B41-AA34-56AF41D2B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24973DD-A078-7543-9FC4-F6F6C7B3D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A30B-653E-714D-BD49-4ECA3F179F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591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99C49E-053D-0644-9C20-F03B1376D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54FD90E-7EE4-9742-9470-82075B244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C883557-D183-8244-83FA-E5A41F21F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50F-1108-F142-B1C4-83417E36A83F}" type="datetimeFigureOut">
              <a:rPr lang="pt-PT" smtClean="0"/>
              <a:t>21/07/20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558B4BB-7F52-6346-B6A1-BE3AF2002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0743F9B-EFE8-D042-B5C4-38E6D941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A30B-653E-714D-BD49-4ECA3F179F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2088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7FA7C-C7EA-5349-B7F8-59B072F20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96122D3-6A7E-2942-AA71-FD44D2CCF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8B53676-0A13-F04D-852E-36926ED8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50F-1108-F142-B1C4-83417E36A83F}" type="datetimeFigureOut">
              <a:rPr lang="pt-PT" smtClean="0"/>
              <a:t>21/07/20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74D6BC0-EC93-4940-B5A1-8BA0450F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11BFF41-23F0-EA4B-B564-ECCB561AB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A30B-653E-714D-BD49-4ECA3F179F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1002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3DDDBC-CFCC-4848-9240-7B0748ADA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FAA2B62-360D-2F49-BA7D-11CA29324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B16F923D-B829-C043-81C9-862DFC4F0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BA270F7-CAA1-6D42-9304-A4E6D6928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50F-1108-F142-B1C4-83417E36A83F}" type="datetimeFigureOut">
              <a:rPr lang="pt-PT" smtClean="0"/>
              <a:t>21/07/20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BC885C9-EB46-114A-882A-EB38D5C89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BF6AF24-25CB-CF4E-B725-9D61D4FC7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A30B-653E-714D-BD49-4ECA3F179F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3001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6C5894-C88C-D941-A91E-E76DDE4B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4FBF9A5-A3DF-7244-B1DE-5DF169612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FA78131-7BF6-5D43-A3BF-084140AB1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8C875BC-79A3-B547-8C9D-F7CF03E724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06A4790-DA9A-8A49-BF72-54DCD1ACF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74EE50A-397E-1441-8BC7-6A3FD41A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50F-1108-F142-B1C4-83417E36A83F}" type="datetimeFigureOut">
              <a:rPr lang="pt-PT" smtClean="0"/>
              <a:t>21/07/20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D8893BE0-BF28-1D42-BC47-7D9EB4DD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38759310-1F89-C14A-A004-3CF34ED97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A30B-653E-714D-BD49-4ECA3F179F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546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F2853-71D2-9D46-8CFA-CEC7D7C5D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5702400D-AA55-1D4C-B285-6817A481B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50F-1108-F142-B1C4-83417E36A83F}" type="datetimeFigureOut">
              <a:rPr lang="pt-PT" smtClean="0"/>
              <a:t>21/07/20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3234D565-8AD2-D24F-8A7D-54D71F848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1B532BDF-6E3D-AD4B-8D81-28A0F746A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A30B-653E-714D-BD49-4ECA3F179F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932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1126F16E-2E3F-A744-A2DD-F7DBF3BF7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50F-1108-F142-B1C4-83417E36A83F}" type="datetimeFigureOut">
              <a:rPr lang="pt-PT" smtClean="0"/>
              <a:t>21/07/20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FE402918-C6E5-514C-99BA-B2FF39D3A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FB6A766-4694-204D-88F3-E5F3D7A93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A30B-653E-714D-BD49-4ECA3F179F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199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2FF56-D38C-6445-B4B3-483B7CE6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35A7FA0-6C11-2048-9503-7530EA904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7FCABFA-F842-EE41-B7EE-3F9C94D22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B21E80E-663D-7E4E-8B45-19FD15CA4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50F-1108-F142-B1C4-83417E36A83F}" type="datetimeFigureOut">
              <a:rPr lang="pt-PT" smtClean="0"/>
              <a:t>21/07/20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D7B9844-83E6-2248-A5DE-C9DDBF42C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5489257-D81E-AE4D-AFAE-6CEFC3AE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A30B-653E-714D-BD49-4ECA3F179F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2667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9652C3-DAE6-7345-8C10-464F2452B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57963616-B4CE-8B43-A124-B84E424BA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A2C78AB7-E9E7-9F4E-9395-7BDC597AA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E307676-3029-7746-BC7D-52B54A3E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50F-1108-F142-B1C4-83417E36A83F}" type="datetimeFigureOut">
              <a:rPr lang="pt-PT" smtClean="0"/>
              <a:t>21/07/20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5322B02-B3F4-9D49-BFB5-3688CFBE7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9A9B9FC-C3A4-F143-8404-ED52AB0A7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A30B-653E-714D-BD49-4ECA3F179F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765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D8974761-3F56-EB41-B443-0381D0EBB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C7B46A0-0FC3-1C46-B3A3-A85FE8BD0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A03ECE7-7CF0-B540-86BB-DE3236BF1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7550F-1108-F142-B1C4-83417E36A83F}" type="datetimeFigureOut">
              <a:rPr lang="pt-PT" smtClean="0"/>
              <a:t>21/07/20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52A0203-4092-A54A-9192-06AD1F307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C9DD37A-AFAC-9A44-B5F5-C70C42E7C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BA30B-653E-714D-BD49-4ECA3F179F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595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4CAE2FB-7976-5249-B83B-3938FE53BD35}"/>
              </a:ext>
            </a:extLst>
          </p:cNvPr>
          <p:cNvSpPr txBox="1"/>
          <p:nvPr/>
        </p:nvSpPr>
        <p:spPr>
          <a:xfrm>
            <a:off x="3049652" y="2459490"/>
            <a:ext cx="5678349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pt-PT" sz="3200" b="1" dirty="0"/>
          </a:p>
          <a:p>
            <a:pPr algn="ctr"/>
            <a:r>
              <a:rPr lang="pt-PT" sz="3200" b="1" dirty="0">
                <a:solidFill>
                  <a:srgbClr val="C00000"/>
                </a:solidFill>
              </a:rPr>
              <a:t>Testes sorológicos para Covid-19</a:t>
            </a:r>
          </a:p>
          <a:p>
            <a:pPr algn="ctr"/>
            <a:endParaRPr lang="pt-PT" sz="3200" b="1" dirty="0"/>
          </a:p>
          <a:p>
            <a:pPr algn="ctr"/>
            <a:endParaRPr lang="pt-PT" sz="3200" b="1" dirty="0"/>
          </a:p>
          <a:p>
            <a:pPr algn="ctr"/>
            <a:endParaRPr lang="pt-PT" sz="3200" b="1" dirty="0"/>
          </a:p>
          <a:p>
            <a:pPr algn="ctr"/>
            <a:endParaRPr lang="pt-PT" sz="3200" b="1" dirty="0"/>
          </a:p>
          <a:p>
            <a:pPr algn="ctr"/>
            <a:endParaRPr lang="pt-PT" sz="3200" b="1" dirty="0"/>
          </a:p>
          <a:p>
            <a:pPr algn="ctr"/>
            <a:r>
              <a:rPr lang="pt-PT" sz="2400" b="1" dirty="0"/>
              <a:t>Celso Cunha, IHMT-NOVA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6857B2D-280D-B140-8ABA-F2E210D3D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4" y="269170"/>
            <a:ext cx="8548687" cy="120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26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FC23BF1-741A-034F-8235-CCC454C0B930}"/>
              </a:ext>
            </a:extLst>
          </p:cNvPr>
          <p:cNvSpPr txBox="1"/>
          <p:nvPr/>
        </p:nvSpPr>
        <p:spPr>
          <a:xfrm>
            <a:off x="2548441" y="1827165"/>
            <a:ext cx="652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/>
              <a:t>Primeiro estudo sorológico concluído em Portugal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815F9BA-C342-174D-98DA-F42E2AAE9B74}"/>
              </a:ext>
            </a:extLst>
          </p:cNvPr>
          <p:cNvSpPr txBox="1"/>
          <p:nvPr/>
        </p:nvSpPr>
        <p:spPr>
          <a:xfrm>
            <a:off x="3939441" y="822312"/>
            <a:ext cx="3526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/>
              <a:t>Universidade </a:t>
            </a:r>
            <a:r>
              <a:rPr lang="pt-PT" sz="3200" b="1" dirty="0">
                <a:solidFill>
                  <a:schemeClr val="accent6">
                    <a:lumMod val="75000"/>
                  </a:schemeClr>
                </a:solidFill>
              </a:rPr>
              <a:t>NOVA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F590115-B351-4140-9367-231F4933EAAE}"/>
              </a:ext>
            </a:extLst>
          </p:cNvPr>
          <p:cNvSpPr txBox="1"/>
          <p:nvPr/>
        </p:nvSpPr>
        <p:spPr>
          <a:xfrm>
            <a:off x="948244" y="3991037"/>
            <a:ext cx="992098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rgbClr val="C00000"/>
                </a:solidFill>
              </a:rPr>
              <a:t>Metodologia: </a:t>
            </a:r>
            <a:r>
              <a:rPr lang="pt-PT" b="1" dirty="0"/>
              <a:t>ELISA </a:t>
            </a:r>
            <a:r>
              <a:rPr lang="pt-PT" b="1"/>
              <a:t>indireta colorimétrica para </a:t>
            </a:r>
            <a:r>
              <a:rPr lang="pt-PT" b="1" dirty="0"/>
              <a:t>detetar </a:t>
            </a:r>
            <a:r>
              <a:rPr lang="pt-PT" b="1" dirty="0" err="1"/>
              <a:t>IgG</a:t>
            </a:r>
            <a:r>
              <a:rPr lang="pt-PT" b="1" dirty="0"/>
              <a:t> que reconhece a proteína S de SARS-CoV-2</a:t>
            </a:r>
          </a:p>
          <a:p>
            <a:r>
              <a:rPr lang="pt-PT" sz="2000" b="1" dirty="0"/>
              <a:t>	        Desenvolvida por consórcio CEDOC, ITQB, IBET, IGC, IMM</a:t>
            </a:r>
          </a:p>
          <a:p>
            <a:endParaRPr lang="pt-PT" sz="2000" dirty="0"/>
          </a:p>
          <a:p>
            <a:r>
              <a:rPr lang="pt-PT" sz="2000" b="1" dirty="0">
                <a:solidFill>
                  <a:srgbClr val="C00000"/>
                </a:solidFill>
              </a:rPr>
              <a:t>Resultados: </a:t>
            </a:r>
            <a:r>
              <a:rPr lang="pt-PT" sz="2000" b="1" dirty="0"/>
              <a:t>Prevalência global de </a:t>
            </a:r>
            <a:r>
              <a:rPr lang="pt-PT" sz="2000" b="1" dirty="0">
                <a:solidFill>
                  <a:srgbClr val="C00000"/>
                </a:solidFill>
              </a:rPr>
              <a:t>2,9%; </a:t>
            </a:r>
            <a:r>
              <a:rPr lang="pt-PT" sz="2000" b="1" dirty="0"/>
              <a:t>prevalência na NMS (Faculdade de Medicina) de </a:t>
            </a:r>
            <a:r>
              <a:rPr lang="pt-PT" sz="2000" b="1" dirty="0">
                <a:solidFill>
                  <a:srgbClr val="C00000"/>
                </a:solidFill>
              </a:rPr>
              <a:t>6%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398D453-3918-504C-8C10-88DC361CAC22}"/>
              </a:ext>
            </a:extLst>
          </p:cNvPr>
          <p:cNvSpPr txBox="1"/>
          <p:nvPr/>
        </p:nvSpPr>
        <p:spPr>
          <a:xfrm>
            <a:off x="948244" y="3244334"/>
            <a:ext cx="7514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>
                <a:solidFill>
                  <a:srgbClr val="C00000"/>
                </a:solidFill>
              </a:rPr>
              <a:t>Amostra de conveniência: </a:t>
            </a:r>
            <a:r>
              <a:rPr lang="pt-PT" sz="2000" b="1" dirty="0"/>
              <a:t>1645 colaboradores da </a:t>
            </a:r>
            <a:r>
              <a:rPr lang="pt-PT" sz="2000" b="1" dirty="0">
                <a:solidFill>
                  <a:schemeClr val="accent6">
                    <a:lumMod val="75000"/>
                  </a:schemeClr>
                </a:solidFill>
              </a:rPr>
              <a:t>NOVA</a:t>
            </a:r>
            <a:r>
              <a:rPr lang="pt-PT" sz="2000" b="1" dirty="0"/>
              <a:t> e estudantes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0B4E339-745B-BB43-A985-2E2B98627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15212"/>
            <a:ext cx="2015469" cy="20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32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9578F20-9AD9-3B41-B8CA-434274D80C42}"/>
              </a:ext>
            </a:extLst>
          </p:cNvPr>
          <p:cNvSpPr txBox="1"/>
          <p:nvPr/>
        </p:nvSpPr>
        <p:spPr>
          <a:xfrm>
            <a:off x="3008911" y="170271"/>
            <a:ext cx="5507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/>
              <a:t>Resposta imunológica a SARS-CoV-2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93FFAD3-CF85-124F-B13C-213AD2FB8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22" y="984983"/>
            <a:ext cx="5788995" cy="318681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F4B01B6-CB69-064B-BE37-E0D22EB3F67D}"/>
              </a:ext>
            </a:extLst>
          </p:cNvPr>
          <p:cNvSpPr txBox="1"/>
          <p:nvPr/>
        </p:nvSpPr>
        <p:spPr>
          <a:xfrm>
            <a:off x="164604" y="4945278"/>
            <a:ext cx="6351739" cy="1749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t-PT" b="1" dirty="0">
                <a:solidFill>
                  <a:srgbClr val="C00000"/>
                </a:solidFill>
              </a:rPr>
              <a:t>Durante quanto tempo perduram os anticorpos no nosso organismo?</a:t>
            </a:r>
          </a:p>
          <a:p>
            <a:pPr marL="285750" indent="-285750">
              <a:buFont typeface="Wingdings" pitchFamily="2" charset="2"/>
              <a:buChar char="Ø"/>
            </a:pPr>
            <a:endParaRPr lang="pt-PT" b="1" dirty="0">
              <a:solidFill>
                <a:srgbClr val="C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PT" b="1" dirty="0">
                <a:solidFill>
                  <a:srgbClr val="C00000"/>
                </a:solidFill>
              </a:rPr>
              <a:t>Os anticorpos produzidos são capazes de neutralizar o vírus?</a:t>
            </a:r>
          </a:p>
          <a:p>
            <a:pPr marL="285750" indent="-285750">
              <a:buFont typeface="Wingdings" pitchFamily="2" charset="2"/>
              <a:buChar char="Ø"/>
            </a:pPr>
            <a:endParaRPr lang="pt-PT" b="1" dirty="0">
              <a:solidFill>
                <a:srgbClr val="C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PT" b="1" dirty="0">
                <a:solidFill>
                  <a:srgbClr val="C00000"/>
                </a:solidFill>
              </a:rPr>
              <a:t>Estamos protegidos contra uma possível reinfeção?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9777160-5C21-3F4C-B07B-15896399D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917" y="1211283"/>
            <a:ext cx="5225661" cy="282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55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411B882-ADB6-2543-A98A-AB90294B84A9}"/>
              </a:ext>
            </a:extLst>
          </p:cNvPr>
          <p:cNvSpPr txBox="1"/>
          <p:nvPr/>
        </p:nvSpPr>
        <p:spPr>
          <a:xfrm>
            <a:off x="4238955" y="380011"/>
            <a:ext cx="2257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/>
              <a:t>Tipos de teste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DBC11E5-C9C7-2F49-91AA-5E8918EA92E9}"/>
              </a:ext>
            </a:extLst>
          </p:cNvPr>
          <p:cNvSpPr txBox="1"/>
          <p:nvPr/>
        </p:nvSpPr>
        <p:spPr>
          <a:xfrm>
            <a:off x="680674" y="1217405"/>
            <a:ext cx="82059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	     Colorimétrica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t-PT" sz="2400" b="1" dirty="0"/>
              <a:t>ELISA</a:t>
            </a:r>
            <a:r>
              <a:rPr lang="pt-PT" b="1" dirty="0"/>
              <a:t> </a:t>
            </a:r>
          </a:p>
          <a:p>
            <a:r>
              <a:rPr lang="pt-PT" dirty="0"/>
              <a:t>	     Quimiluminescente</a:t>
            </a:r>
          </a:p>
          <a:p>
            <a:endParaRPr lang="pt-PT" dirty="0"/>
          </a:p>
          <a:p>
            <a:endParaRPr lang="pt-PT" dirty="0"/>
          </a:p>
          <a:p>
            <a:pPr marL="285750" indent="-285750">
              <a:buFont typeface="Wingdings" pitchFamily="2" charset="2"/>
              <a:buChar char="Ø"/>
            </a:pPr>
            <a:r>
              <a:rPr lang="pt-PT" sz="2400" b="1" dirty="0"/>
              <a:t>Testes rápidos, POC  </a:t>
            </a:r>
            <a:r>
              <a:rPr lang="pt-PT" dirty="0"/>
              <a:t>(</a:t>
            </a:r>
            <a:r>
              <a:rPr lang="pt-PT" dirty="0" err="1"/>
              <a:t>Imunocromatografia</a:t>
            </a:r>
            <a:r>
              <a:rPr lang="pt-PT" dirty="0"/>
              <a:t> de fluxo lateral ou “lateral </a:t>
            </a:r>
            <a:r>
              <a:rPr lang="pt-PT" dirty="0" err="1"/>
              <a:t>flow</a:t>
            </a:r>
            <a:r>
              <a:rPr lang="pt-PT" dirty="0"/>
              <a:t>”)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2F966E6-70A8-274E-9711-3A5682FC62A6}"/>
              </a:ext>
            </a:extLst>
          </p:cNvPr>
          <p:cNvSpPr txBox="1"/>
          <p:nvPr/>
        </p:nvSpPr>
        <p:spPr>
          <a:xfrm>
            <a:off x="680674" y="3390405"/>
            <a:ext cx="937397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PT" b="1" dirty="0">
                <a:solidFill>
                  <a:srgbClr val="C00000"/>
                </a:solidFill>
              </a:rPr>
              <a:t>O que detetam? </a:t>
            </a:r>
          </a:p>
          <a:p>
            <a:r>
              <a:rPr lang="pt-PT" dirty="0"/>
              <a:t>      Geralmente, </a:t>
            </a:r>
            <a:r>
              <a:rPr lang="pt-PT" dirty="0" err="1"/>
              <a:t>IgM</a:t>
            </a:r>
            <a:r>
              <a:rPr lang="pt-PT" dirty="0"/>
              <a:t> ou/e </a:t>
            </a:r>
            <a:r>
              <a:rPr lang="pt-PT" dirty="0" err="1"/>
              <a:t>IgG</a:t>
            </a:r>
            <a:r>
              <a:rPr lang="pt-PT" dirty="0"/>
              <a:t> humanas que reconhecem proteínas de SARS-CoV-2</a:t>
            </a:r>
          </a:p>
          <a:p>
            <a:endParaRPr lang="pt-PT" dirty="0"/>
          </a:p>
          <a:p>
            <a:pPr marL="285750" indent="-285750">
              <a:buFont typeface="Wingdings" pitchFamily="2" charset="2"/>
              <a:buChar char="ü"/>
            </a:pPr>
            <a:r>
              <a:rPr lang="pt-PT" b="1" dirty="0">
                <a:solidFill>
                  <a:srgbClr val="C00000"/>
                </a:solidFill>
              </a:rPr>
              <a:t>Que proteínas detetam?</a:t>
            </a:r>
          </a:p>
          <a:p>
            <a:r>
              <a:rPr lang="pt-PT" dirty="0"/>
              <a:t>     Geralmente, os testes comerciais mais comuns detetam a proteína S (</a:t>
            </a:r>
            <a:r>
              <a:rPr lang="pt-PT" dirty="0" err="1"/>
              <a:t>spike</a:t>
            </a:r>
            <a:r>
              <a:rPr lang="pt-PT" dirty="0"/>
              <a:t>), subunidades 1 e 2. </a:t>
            </a:r>
          </a:p>
          <a:p>
            <a:r>
              <a:rPr lang="pt-PT" dirty="0"/>
              <a:t>     Há testes que detetam a proteína N (</a:t>
            </a:r>
            <a:r>
              <a:rPr lang="pt-PT" dirty="0" err="1"/>
              <a:t>nucleocapside</a:t>
            </a:r>
            <a:r>
              <a:rPr lang="pt-PT" dirty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endParaRPr lang="pt-PT" dirty="0"/>
          </a:p>
          <a:p>
            <a:pPr marL="285750" indent="-285750">
              <a:buFont typeface="Wingdings" pitchFamily="2" charset="2"/>
              <a:buChar char="ü"/>
            </a:pPr>
            <a:r>
              <a:rPr lang="pt-PT" b="1" dirty="0">
                <a:solidFill>
                  <a:srgbClr val="C00000"/>
                </a:solidFill>
              </a:rPr>
              <a:t>São testes de diagnóstico? </a:t>
            </a:r>
          </a:p>
          <a:p>
            <a:r>
              <a:rPr lang="pt-PT" dirty="0"/>
              <a:t>     </a:t>
            </a:r>
            <a:r>
              <a:rPr lang="pt-PT" b="1" dirty="0"/>
              <a:t>NÃO</a:t>
            </a:r>
            <a:r>
              <a:rPr lang="pt-PT" dirty="0"/>
              <a:t>. Apenas indicam se um indivíduo esteve ou não em contacto prévio com o vírus</a:t>
            </a:r>
          </a:p>
          <a:p>
            <a:pPr marL="285750" indent="-285750">
              <a:buFont typeface="Wingdings" pitchFamily="2" charset="2"/>
              <a:buChar char="ü"/>
            </a:pPr>
            <a:endParaRPr lang="pt-PT" dirty="0"/>
          </a:p>
          <a:p>
            <a:pPr marL="285750" indent="-285750">
              <a:buFont typeface="Wingdings" pitchFamily="2" charset="2"/>
              <a:buChar char="ü"/>
            </a:pPr>
            <a:r>
              <a:rPr lang="pt-PT" b="1" dirty="0">
                <a:solidFill>
                  <a:srgbClr val="C00000"/>
                </a:solidFill>
              </a:rPr>
              <a:t>Um indivíduo com teste positivo está protegido contra uma infeção por SARS-CoV-2?</a:t>
            </a:r>
            <a:r>
              <a:rPr lang="pt-PT" dirty="0"/>
              <a:t> </a:t>
            </a:r>
          </a:p>
          <a:p>
            <a:r>
              <a:rPr lang="pt-PT" dirty="0"/>
              <a:t>      Depende. É possível mas não há certezas</a:t>
            </a:r>
          </a:p>
        </p:txBody>
      </p:sp>
      <p:sp>
        <p:nvSpPr>
          <p:cNvPr id="2" name="Chaveta à Esquerda 1">
            <a:extLst>
              <a:ext uri="{FF2B5EF4-FFF2-40B4-BE49-F238E27FC236}">
                <a16:creationId xmlns:a16="http://schemas.microsoft.com/office/drawing/2014/main" id="{DF199B30-47FC-5948-992D-E8EA0C801FEB}"/>
              </a:ext>
            </a:extLst>
          </p:cNvPr>
          <p:cNvSpPr/>
          <p:nvPr/>
        </p:nvSpPr>
        <p:spPr>
          <a:xfrm>
            <a:off x="1733797" y="1253407"/>
            <a:ext cx="214824" cy="914400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FB7C7E3-5813-D647-BE86-9336780DF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122" y="0"/>
            <a:ext cx="3853878" cy="21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9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ED49DB3-3410-114F-A7EB-4E57AA86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961" y="669569"/>
            <a:ext cx="2850078" cy="518357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7217FBF-BEAB-0A45-9462-2FBC5439BC38}"/>
              </a:ext>
            </a:extLst>
          </p:cNvPr>
          <p:cNvSpPr txBox="1"/>
          <p:nvPr/>
        </p:nvSpPr>
        <p:spPr>
          <a:xfrm>
            <a:off x="190006" y="1092530"/>
            <a:ext cx="4272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rgbClr val="C00000"/>
                </a:solidFill>
              </a:rPr>
              <a:t>Sensibilidade: </a:t>
            </a:r>
          </a:p>
          <a:p>
            <a:endParaRPr lang="pt-PT" dirty="0"/>
          </a:p>
          <a:p>
            <a:r>
              <a:rPr lang="pt-PT" dirty="0"/>
              <a:t>Capacidade de identificar os casos positivos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E793F61-ABE6-DF44-8831-9F0BD23BA7AD}"/>
              </a:ext>
            </a:extLst>
          </p:cNvPr>
          <p:cNvSpPr txBox="1"/>
          <p:nvPr/>
        </p:nvSpPr>
        <p:spPr>
          <a:xfrm>
            <a:off x="190006" y="2505670"/>
            <a:ext cx="4336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rgbClr val="C00000"/>
                </a:solidFill>
              </a:rPr>
              <a:t>Especificidade: </a:t>
            </a:r>
          </a:p>
          <a:p>
            <a:endParaRPr lang="pt-PT" dirty="0"/>
          </a:p>
          <a:p>
            <a:r>
              <a:rPr lang="pt-PT" dirty="0"/>
              <a:t>Capacidade de identificar os casos negativos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6708F1D-4423-FD42-89B4-A474F064F469}"/>
              </a:ext>
            </a:extLst>
          </p:cNvPr>
          <p:cNvSpPr txBox="1"/>
          <p:nvPr/>
        </p:nvSpPr>
        <p:spPr>
          <a:xfrm>
            <a:off x="989657" y="6108659"/>
            <a:ext cx="1002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rgbClr val="C00000"/>
                </a:solidFill>
              </a:rPr>
              <a:t>SARS-CoV-2</a:t>
            </a:r>
            <a:r>
              <a:rPr lang="pt-PT" b="1" dirty="0"/>
              <a:t>: </a:t>
            </a:r>
            <a:r>
              <a:rPr lang="pt-PT" dirty="0"/>
              <a:t>especificidade e sensibilidade entre 90% e 100%; </a:t>
            </a:r>
            <a:r>
              <a:rPr lang="pt-PT" dirty="0" err="1"/>
              <a:t>IgG</a:t>
            </a:r>
            <a:r>
              <a:rPr lang="pt-PT" dirty="0"/>
              <a:t>, </a:t>
            </a:r>
            <a:r>
              <a:rPr lang="pt-PT" dirty="0" err="1"/>
              <a:t>IgM</a:t>
            </a:r>
            <a:r>
              <a:rPr lang="pt-PT" dirty="0"/>
              <a:t> ou </a:t>
            </a:r>
            <a:r>
              <a:rPr lang="pt-PT" dirty="0" err="1"/>
              <a:t>Ig</a:t>
            </a:r>
            <a:r>
              <a:rPr lang="pt-PT" dirty="0"/>
              <a:t> totais, ELISA ou teste rápido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6E9E155-244B-C644-A107-9F106834D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090" y="1313160"/>
            <a:ext cx="3416300" cy="23749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96DBF81-2606-884C-A071-D5EE2818B9DB}"/>
              </a:ext>
            </a:extLst>
          </p:cNvPr>
          <p:cNvSpPr txBox="1"/>
          <p:nvPr/>
        </p:nvSpPr>
        <p:spPr>
          <a:xfrm>
            <a:off x="4227704" y="80148"/>
            <a:ext cx="398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/>
              <a:t>Sensibilidade e Especificidade</a:t>
            </a:r>
          </a:p>
        </p:txBody>
      </p:sp>
    </p:spTree>
    <p:extLst>
      <p:ext uri="{BB962C8B-B14F-4D97-AF65-F5344CB8AC3E}">
        <p14:creationId xmlns:p14="http://schemas.microsoft.com/office/powerpoint/2010/main" val="214443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EA35E50-4C9B-C94C-AFF5-D8A2B34A6186}"/>
              </a:ext>
            </a:extLst>
          </p:cNvPr>
          <p:cNvSpPr txBox="1"/>
          <p:nvPr/>
        </p:nvSpPr>
        <p:spPr>
          <a:xfrm>
            <a:off x="524525" y="3734403"/>
            <a:ext cx="743197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rgbClr val="C00000"/>
                </a:solidFill>
              </a:rPr>
              <a:t>Vantagens:</a:t>
            </a:r>
          </a:p>
          <a:p>
            <a:endParaRPr lang="pt-PT" dirty="0"/>
          </a:p>
          <a:p>
            <a:pPr marL="285750" indent="-285750">
              <a:buFont typeface="Wingdings" pitchFamily="2" charset="2"/>
              <a:buChar char="ü"/>
            </a:pPr>
            <a:r>
              <a:rPr lang="pt-PT" dirty="0"/>
              <a:t>Simplicidade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PT" dirty="0"/>
              <a:t>Rapidez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PT" dirty="0"/>
              <a:t>Variedade de fluídos que podem ser utilizados</a:t>
            </a:r>
          </a:p>
          <a:p>
            <a:endParaRPr lang="pt-PT" dirty="0"/>
          </a:p>
          <a:p>
            <a:endParaRPr lang="pt-PT" dirty="0"/>
          </a:p>
          <a:p>
            <a:r>
              <a:rPr lang="pt-PT" b="1" dirty="0">
                <a:solidFill>
                  <a:srgbClr val="C00000"/>
                </a:solidFill>
              </a:rPr>
              <a:t>Especificidade e sensibilidade: </a:t>
            </a:r>
            <a:r>
              <a:rPr lang="pt-PT" dirty="0"/>
              <a:t>geralmente entre 90% a 100% em SARS-CoV-2.</a:t>
            </a:r>
          </a:p>
          <a:p>
            <a:endParaRPr lang="pt-PT" dirty="0"/>
          </a:p>
          <a:p>
            <a:r>
              <a:rPr lang="pt-PT" b="1" dirty="0">
                <a:solidFill>
                  <a:srgbClr val="C00000"/>
                </a:solidFill>
              </a:rPr>
              <a:t>É um teste quantitativo? </a:t>
            </a:r>
            <a:r>
              <a:rPr lang="pt-PT" dirty="0"/>
              <a:t>Na maior parte das vezes não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87F9A3C-6133-1448-92F7-C70EA4F93DE0}"/>
              </a:ext>
            </a:extLst>
          </p:cNvPr>
          <p:cNvSpPr txBox="1"/>
          <p:nvPr/>
        </p:nvSpPr>
        <p:spPr>
          <a:xfrm>
            <a:off x="2031928" y="72907"/>
            <a:ext cx="6505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/>
              <a:t>Teste de fluxo lateral: </a:t>
            </a:r>
            <a:r>
              <a:rPr lang="pt-PT" sz="2800" b="1" dirty="0" err="1"/>
              <a:t>Imunocromatografia</a:t>
            </a:r>
            <a:endParaRPr lang="pt-PT" sz="2800" b="1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D4FB2D22-DE86-B342-977E-FAD4C5608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378793" y="156594"/>
            <a:ext cx="2330812" cy="173941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9FB9206-49E2-EA46-8A72-1F9C70C97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949" y="2553195"/>
            <a:ext cx="4986077" cy="224326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4C1EB96-BB76-3942-8985-B860F5F6F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50" y="1026300"/>
            <a:ext cx="48641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97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7572D5A-DC94-D740-A1AB-0CCD09F84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419" y="3870960"/>
            <a:ext cx="1689591" cy="115970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455DAB7-4170-D44B-A1D9-0F96728CC67E}"/>
              </a:ext>
            </a:extLst>
          </p:cNvPr>
          <p:cNvSpPr txBox="1"/>
          <p:nvPr/>
        </p:nvSpPr>
        <p:spPr>
          <a:xfrm>
            <a:off x="3723118" y="185131"/>
            <a:ext cx="3049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/>
              <a:t>ELISA colorimétrica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5FE504-752A-EC41-B748-442882877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4" y="1281068"/>
            <a:ext cx="6105930" cy="200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51DBE3B-9A6A-FB4B-8EB0-9AA2505BF86B}"/>
              </a:ext>
            </a:extLst>
          </p:cNvPr>
          <p:cNvSpPr/>
          <p:nvPr/>
        </p:nvSpPr>
        <p:spPr>
          <a:xfrm>
            <a:off x="510392" y="4292002"/>
            <a:ext cx="70619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pt-PT" b="1" dirty="0">
                <a:solidFill>
                  <a:srgbClr val="C00000"/>
                </a:solidFill>
              </a:rPr>
              <a:t> Elevada sensibilidade:  </a:t>
            </a:r>
            <a:r>
              <a:rPr lang="pt-PT" dirty="0">
                <a:solidFill>
                  <a:srgbClr val="000000"/>
                </a:solidFill>
              </a:rPr>
              <a:t>Mais do que uma molécula de  anticorpo pode ligar-se ao antigénio detetado</a:t>
            </a:r>
            <a:endParaRPr lang="pt-PT" dirty="0">
              <a:solidFill>
                <a:srgbClr val="0A0A0A"/>
              </a:solidFill>
            </a:endParaRPr>
          </a:p>
          <a:p>
            <a:pPr>
              <a:buFont typeface="+mj-lt"/>
              <a:buAutoNum type="arabicPeriod"/>
            </a:pPr>
            <a:r>
              <a:rPr lang="pt-PT" b="1" dirty="0">
                <a:solidFill>
                  <a:srgbClr val="C00000"/>
                </a:solidFill>
              </a:rPr>
              <a:t>Flexível: </a:t>
            </a:r>
            <a:r>
              <a:rPr lang="pt-PT" dirty="0">
                <a:solidFill>
                  <a:srgbClr val="000000"/>
                </a:solidFill>
              </a:rPr>
              <a:t>Diferentes anticorpos primários podem ser usados com o mesmo anticorpo secundário</a:t>
            </a:r>
            <a:endParaRPr lang="pt-PT" dirty="0">
              <a:solidFill>
                <a:srgbClr val="0A0A0A"/>
              </a:solidFill>
            </a:endParaRPr>
          </a:p>
          <a:p>
            <a:pPr>
              <a:buFont typeface="+mj-lt"/>
              <a:buAutoNum type="arabicPeriod"/>
            </a:pPr>
            <a:r>
              <a:rPr lang="pt-PT" b="1" dirty="0">
                <a:solidFill>
                  <a:srgbClr val="C00000"/>
                </a:solidFill>
              </a:rPr>
              <a:t>Baixo custo</a:t>
            </a:r>
            <a:endParaRPr lang="pt-PT" b="1" i="0" u="none" strike="noStrike" dirty="0">
              <a:solidFill>
                <a:srgbClr val="C00000"/>
              </a:solidFill>
              <a:effectLst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A429527-1690-254C-BFBB-11C9F3C01953}"/>
              </a:ext>
            </a:extLst>
          </p:cNvPr>
          <p:cNvSpPr txBox="1"/>
          <p:nvPr/>
        </p:nvSpPr>
        <p:spPr>
          <a:xfrm>
            <a:off x="7358699" y="5398801"/>
            <a:ext cx="4678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rgbClr val="C00000"/>
                </a:solidFill>
              </a:rPr>
              <a:t>Enzimas mais utilizadas </a:t>
            </a:r>
            <a:r>
              <a:rPr lang="pt-PT" dirty="0"/>
              <a:t>conjugadas com </a:t>
            </a:r>
          </a:p>
          <a:p>
            <a:r>
              <a:rPr lang="pt-PT" dirty="0"/>
              <a:t>anticorpos secundários: peroxidase ou </a:t>
            </a:r>
            <a:r>
              <a:rPr lang="pt-PT" dirty="0" err="1"/>
              <a:t>fosfatase</a:t>
            </a:r>
            <a:endParaRPr lang="pt-PT" dirty="0"/>
          </a:p>
          <a:p>
            <a:r>
              <a:rPr lang="pt-PT" dirty="0"/>
              <a:t>alcalina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AFA7C62-303C-424B-BC49-0F561E77CD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20" b="-1"/>
          <a:stretch/>
        </p:blipFill>
        <p:spPr>
          <a:xfrm>
            <a:off x="8162876" y="0"/>
            <a:ext cx="1689592" cy="183293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0124A49-5B22-B641-91B8-212AAC5D0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5419" y="2745130"/>
            <a:ext cx="1689591" cy="112639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4610C2D-5A70-AD44-AFA4-916E2EC18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9360" y="185131"/>
            <a:ext cx="1941852" cy="145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34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67792BF-ADEB-4D46-A8C1-92222B2D5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11" y="4567372"/>
            <a:ext cx="2521523" cy="189311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056440D-4E81-2A4A-B068-6F15B56306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11" r="28307" b="-2"/>
          <a:stretch/>
        </p:blipFill>
        <p:spPr>
          <a:xfrm>
            <a:off x="10176469" y="1883568"/>
            <a:ext cx="1574823" cy="170842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328E962-9FC2-E849-A82A-9791FC902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3039" y="4472983"/>
            <a:ext cx="2583750" cy="16116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BB260FB-BBC2-D943-9EBC-53E16AA4B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734" y="1441597"/>
            <a:ext cx="5867751" cy="259236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E880F2F-309B-4E43-9DCF-8234BB3BC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929" y="4455530"/>
            <a:ext cx="4627461" cy="183529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D716327-F9D0-8A48-8F88-1D6E088A6267}"/>
              </a:ext>
            </a:extLst>
          </p:cNvPr>
          <p:cNvSpPr txBox="1"/>
          <p:nvPr/>
        </p:nvSpPr>
        <p:spPr>
          <a:xfrm>
            <a:off x="3953548" y="446523"/>
            <a:ext cx="343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/>
              <a:t>ELISA Quimiluminescente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8794D73-79FB-2F4A-881B-CDF242DB8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1586" y="0"/>
            <a:ext cx="2584591" cy="183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05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A0FABA2-9E72-7C4F-89CA-64CF677FD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950" y="908775"/>
            <a:ext cx="6791738" cy="293512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A793F4D-3F0D-4045-BF10-D50B05A4F0F4}"/>
              </a:ext>
            </a:extLst>
          </p:cNvPr>
          <p:cNvSpPr txBox="1"/>
          <p:nvPr/>
        </p:nvSpPr>
        <p:spPr>
          <a:xfrm>
            <a:off x="1092529" y="4292159"/>
            <a:ext cx="109015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00000"/>
                </a:solidFill>
              </a:rPr>
              <a:t>Colorimétrica: </a:t>
            </a:r>
            <a:r>
              <a:rPr lang="pt-PT" dirty="0"/>
              <a:t>Menos sensível (5-500 </a:t>
            </a:r>
            <a:r>
              <a:rPr lang="pt-PT" dirty="0" err="1"/>
              <a:t>pg</a:t>
            </a:r>
            <a:r>
              <a:rPr lang="pt-PT" dirty="0"/>
              <a:t> tipicamente); peroxidase ou </a:t>
            </a:r>
            <a:r>
              <a:rPr lang="pt-PT" dirty="0" err="1"/>
              <a:t>fosfatase</a:t>
            </a:r>
            <a:r>
              <a:rPr lang="pt-PT" dirty="0"/>
              <a:t> alcalina + substrato</a:t>
            </a:r>
          </a:p>
          <a:p>
            <a:r>
              <a:rPr lang="pt-PT" dirty="0"/>
              <a:t>Equipamento: leitor de ELISA (OD)</a:t>
            </a:r>
          </a:p>
          <a:p>
            <a:endParaRPr lang="pt-PT" dirty="0"/>
          </a:p>
          <a:p>
            <a:r>
              <a:rPr lang="pt-PT" b="1" dirty="0">
                <a:solidFill>
                  <a:srgbClr val="C00000"/>
                </a:solidFill>
              </a:rPr>
              <a:t>Quimiluminescente: </a:t>
            </a:r>
            <a:r>
              <a:rPr lang="pt-PT" dirty="0"/>
              <a:t>Mais sensível (</a:t>
            </a:r>
            <a:r>
              <a:rPr lang="pt-PT" dirty="0" err="1"/>
              <a:t>fg</a:t>
            </a:r>
            <a:r>
              <a:rPr lang="pt-PT" dirty="0"/>
              <a:t> </a:t>
            </a:r>
            <a:r>
              <a:rPr lang="pt-PT" dirty="0" err="1"/>
              <a:t>entogramas</a:t>
            </a:r>
            <a:r>
              <a:rPr lang="pt-PT" dirty="0"/>
              <a:t>, tipicamente), um pouco mais rápido;</a:t>
            </a:r>
          </a:p>
          <a:p>
            <a:r>
              <a:rPr lang="pt-PT" dirty="0"/>
              <a:t>Peroxidase + H2O2 + </a:t>
            </a:r>
            <a:r>
              <a:rPr lang="pt-PT" dirty="0" err="1"/>
              <a:t>luminol</a:t>
            </a:r>
            <a:r>
              <a:rPr lang="pt-PT" dirty="0"/>
              <a:t>; Equipamento: </a:t>
            </a:r>
            <a:r>
              <a:rPr lang="pt-PT" dirty="0" err="1"/>
              <a:t>luminómetro</a:t>
            </a:r>
            <a:endParaRPr lang="pt-PT" dirty="0"/>
          </a:p>
          <a:p>
            <a:endParaRPr lang="pt-PT" dirty="0"/>
          </a:p>
          <a:p>
            <a:r>
              <a:rPr lang="pt-PT" b="1" dirty="0">
                <a:solidFill>
                  <a:srgbClr val="C00000"/>
                </a:solidFill>
              </a:rPr>
              <a:t>Fluorescente: </a:t>
            </a:r>
            <a:r>
              <a:rPr lang="pt-PT" dirty="0"/>
              <a:t>parâmetros de sensibilidade semelhantes mas mais “background”; Equipamento: </a:t>
            </a:r>
            <a:r>
              <a:rPr lang="pt-PT" dirty="0" err="1"/>
              <a:t>fluorímetro</a:t>
            </a: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30051E9-C7C3-A047-BC30-737C1881A09F}"/>
              </a:ext>
            </a:extLst>
          </p:cNvPr>
          <p:cNvSpPr txBox="1"/>
          <p:nvPr/>
        </p:nvSpPr>
        <p:spPr>
          <a:xfrm>
            <a:off x="2064760" y="139493"/>
            <a:ext cx="7182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/>
              <a:t>ELISA: Colorimétrica, Quimiluminescente, Fluorescente</a:t>
            </a:r>
          </a:p>
        </p:txBody>
      </p:sp>
    </p:spTree>
    <p:extLst>
      <p:ext uri="{BB962C8B-B14F-4D97-AF65-F5344CB8AC3E}">
        <p14:creationId xmlns:p14="http://schemas.microsoft.com/office/powerpoint/2010/main" val="1458887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BB13453-E9A6-824F-AC65-29594FCF2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0" y="2286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37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423</Words>
  <Application>Microsoft Macintosh PowerPoint</Application>
  <PresentationFormat>Ecrã Panorâmico</PresentationFormat>
  <Paragraphs>75</Paragraphs>
  <Slides>10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Celso Vladimiro Cunha</dc:creator>
  <cp:lastModifiedBy>Celso Vladimiro Cunha</cp:lastModifiedBy>
  <cp:revision>25</cp:revision>
  <dcterms:created xsi:type="dcterms:W3CDTF">2020-07-15T14:41:07Z</dcterms:created>
  <dcterms:modified xsi:type="dcterms:W3CDTF">2020-07-21T11:28:26Z</dcterms:modified>
</cp:coreProperties>
</file>