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92" r:id="rId2"/>
    <p:sldId id="578" r:id="rId3"/>
    <p:sldId id="612" r:id="rId4"/>
    <p:sldId id="614" r:id="rId5"/>
    <p:sldId id="617" r:id="rId6"/>
    <p:sldId id="615" r:id="rId7"/>
    <p:sldId id="600" r:id="rId8"/>
    <p:sldId id="618" r:id="rId9"/>
    <p:sldId id="619" r:id="rId10"/>
    <p:sldId id="620" r:id="rId11"/>
    <p:sldId id="621" r:id="rId12"/>
    <p:sldId id="602" r:id="rId13"/>
    <p:sldId id="605" r:id="rId14"/>
    <p:sldId id="606" r:id="rId15"/>
    <p:sldId id="622" r:id="rId16"/>
    <p:sldId id="623" r:id="rId17"/>
    <p:sldId id="624" r:id="rId18"/>
    <p:sldId id="625" r:id="rId19"/>
    <p:sldId id="626" r:id="rId20"/>
    <p:sldId id="627" r:id="rId21"/>
    <p:sldId id="628" r:id="rId22"/>
    <p:sldId id="629" r:id="rId23"/>
    <p:sldId id="630" r:id="rId24"/>
    <p:sldId id="52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4" autoAdjust="0"/>
    <p:restoredTop sz="94662" autoAdjust="0"/>
  </p:normalViewPr>
  <p:slideViewPr>
    <p:cSldViewPr snapToGrid="0">
      <p:cViewPr varScale="1">
        <p:scale>
          <a:sx n="62" d="100"/>
          <a:sy n="62" d="100"/>
        </p:scale>
        <p:origin x="71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8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3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54F13-8826-4D83-B48A-3941A949344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9446B955-FF9A-4722-B399-DDC0B8B44363}">
      <dgm:prSet phldrT="[Texto]" custT="1"/>
      <dgm:spPr>
        <a:solidFill>
          <a:srgbClr val="16438D"/>
        </a:solidFill>
      </dgm:spPr>
      <dgm:t>
        <a:bodyPr/>
        <a:lstStyle/>
        <a:p>
          <a:r>
            <a:rPr lang="pt-PT" sz="32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Unidades de Produção Informal - UPI</a:t>
          </a:r>
          <a:endParaRPr lang="pt-PT" sz="3200" dirty="0">
            <a:solidFill>
              <a:schemeClr val="bg1"/>
            </a:solidFill>
          </a:endParaRPr>
        </a:p>
      </dgm:t>
    </dgm:pt>
    <dgm:pt modelId="{BF70815E-470E-44B6-AE63-CF651C696243}" type="parTrans" cxnId="{AA74477A-F650-4544-BFFC-046D990DA270}">
      <dgm:prSet/>
      <dgm:spPr/>
      <dgm:t>
        <a:bodyPr/>
        <a:lstStyle/>
        <a:p>
          <a:endParaRPr lang="pt-PT"/>
        </a:p>
      </dgm:t>
    </dgm:pt>
    <dgm:pt modelId="{6EF75B00-C980-48F4-B421-9FC28805CB7E}" type="sibTrans" cxnId="{AA74477A-F650-4544-BFFC-046D990DA270}">
      <dgm:prSet/>
      <dgm:spPr/>
      <dgm:t>
        <a:bodyPr/>
        <a:lstStyle/>
        <a:p>
          <a:endParaRPr lang="pt-PT"/>
        </a:p>
      </dgm:t>
    </dgm:pt>
    <dgm:pt modelId="{C8FE1DB5-1CA2-4B9D-B0C0-FA31D5D13876}">
      <dgm:prSet phldrT="[Texto]" custT="1"/>
      <dgm:spPr>
        <a:solidFill>
          <a:srgbClr val="16438D"/>
        </a:solidFill>
      </dgm:spPr>
      <dgm:t>
        <a:bodyPr/>
        <a:lstStyle/>
        <a:p>
          <a:r>
            <a:rPr lang="pt-PT" sz="36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UPI na Cidade da Praia</a:t>
          </a:r>
          <a:endParaRPr lang="pt-PT" sz="3600" dirty="0">
            <a:solidFill>
              <a:schemeClr val="bg1"/>
            </a:solidFill>
          </a:endParaRPr>
        </a:p>
      </dgm:t>
    </dgm:pt>
    <dgm:pt modelId="{188C0C53-1BB4-4B2E-88D1-A66DF7B52040}" type="parTrans" cxnId="{EA62F8C8-4028-4958-9F1C-7FAC1D0D2474}">
      <dgm:prSet/>
      <dgm:spPr/>
      <dgm:t>
        <a:bodyPr/>
        <a:lstStyle/>
        <a:p>
          <a:endParaRPr lang="pt-PT"/>
        </a:p>
      </dgm:t>
    </dgm:pt>
    <dgm:pt modelId="{70535EC0-55D4-4E16-9F5B-426B99FFCEA3}" type="sibTrans" cxnId="{EA62F8C8-4028-4958-9F1C-7FAC1D0D2474}">
      <dgm:prSet/>
      <dgm:spPr/>
      <dgm:t>
        <a:bodyPr/>
        <a:lstStyle/>
        <a:p>
          <a:endParaRPr lang="pt-PT"/>
        </a:p>
      </dgm:t>
    </dgm:pt>
    <dgm:pt modelId="{55463698-22AF-4E26-B1CB-2DB9237FFF3E}">
      <dgm:prSet phldrT="[Texto]" custT="1"/>
      <dgm:spPr>
        <a:solidFill>
          <a:srgbClr val="16438D"/>
        </a:solidFill>
      </dgm:spPr>
      <dgm:t>
        <a:bodyPr/>
        <a:lstStyle/>
        <a:p>
          <a:r>
            <a:rPr lang="pt-PT" sz="36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Emprego nas UPI</a:t>
          </a:r>
          <a:endParaRPr lang="pt-PT" sz="3600" dirty="0">
            <a:solidFill>
              <a:schemeClr val="bg1"/>
            </a:solidFill>
          </a:endParaRPr>
        </a:p>
      </dgm:t>
    </dgm:pt>
    <dgm:pt modelId="{752F2EB2-F942-4B2B-8254-A397C6D4B263}" type="parTrans" cxnId="{D1BF2B9E-CB16-4544-8727-05121491934A}">
      <dgm:prSet/>
      <dgm:spPr/>
      <dgm:t>
        <a:bodyPr/>
        <a:lstStyle/>
        <a:p>
          <a:endParaRPr lang="pt-PT"/>
        </a:p>
      </dgm:t>
    </dgm:pt>
    <dgm:pt modelId="{E2BFDAD7-0EFE-4F5E-BD49-0E9F0D5593D2}" type="sibTrans" cxnId="{D1BF2B9E-CB16-4544-8727-05121491934A}">
      <dgm:prSet/>
      <dgm:spPr/>
      <dgm:t>
        <a:bodyPr/>
        <a:lstStyle/>
        <a:p>
          <a:endParaRPr lang="pt-PT"/>
        </a:p>
      </dgm:t>
    </dgm:pt>
    <dgm:pt modelId="{0AC0343B-E8EE-44B0-A2FC-398BFBF33229}">
      <dgm:prSet phldrT="[Texto]" custT="1"/>
      <dgm:spPr>
        <a:solidFill>
          <a:srgbClr val="16438D"/>
        </a:solidFill>
      </dgm:spPr>
      <dgm:t>
        <a:bodyPr/>
        <a:lstStyle/>
        <a:p>
          <a:r>
            <a:rPr lang="pt-PT" sz="36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UPI com 1 trabalhador</a:t>
          </a:r>
          <a:endParaRPr lang="pt-PT" sz="3600" dirty="0">
            <a:solidFill>
              <a:schemeClr val="bg1"/>
            </a:solidFill>
          </a:endParaRPr>
        </a:p>
      </dgm:t>
    </dgm:pt>
    <dgm:pt modelId="{4CB8BF58-0AC7-4CA7-A576-1363C7AAB34F}" type="parTrans" cxnId="{4B31F3A1-2736-4BA8-BACB-AE5DDF130C26}">
      <dgm:prSet/>
      <dgm:spPr/>
      <dgm:t>
        <a:bodyPr/>
        <a:lstStyle/>
        <a:p>
          <a:endParaRPr lang="pt-PT"/>
        </a:p>
      </dgm:t>
    </dgm:pt>
    <dgm:pt modelId="{5EA357B7-4C04-4D32-9EC7-BB2E612E02C2}" type="sibTrans" cxnId="{4B31F3A1-2736-4BA8-BACB-AE5DDF130C26}">
      <dgm:prSet/>
      <dgm:spPr/>
      <dgm:t>
        <a:bodyPr/>
        <a:lstStyle/>
        <a:p>
          <a:endParaRPr lang="pt-PT"/>
        </a:p>
      </dgm:t>
    </dgm:pt>
    <dgm:pt modelId="{E4996093-395D-4846-8865-7D3771585C81}">
      <dgm:prSet phldrT="[Texto]" custT="1"/>
      <dgm:spPr>
        <a:solidFill>
          <a:srgbClr val="16438D"/>
        </a:solidFill>
      </dgm:spPr>
      <dgm:t>
        <a:bodyPr/>
        <a:lstStyle/>
        <a:p>
          <a:r>
            <a:rPr lang="pt-PT" sz="36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Mulheres</a:t>
          </a:r>
          <a:endParaRPr lang="pt-PT" sz="3600" dirty="0">
            <a:solidFill>
              <a:schemeClr val="bg1"/>
            </a:solidFill>
          </a:endParaRPr>
        </a:p>
      </dgm:t>
    </dgm:pt>
    <dgm:pt modelId="{070E3C12-766C-4B77-803E-33158A4478EA}" type="parTrans" cxnId="{99718CC6-F5F8-4423-86FA-FC49BC8B3135}">
      <dgm:prSet/>
      <dgm:spPr/>
      <dgm:t>
        <a:bodyPr/>
        <a:lstStyle/>
        <a:p>
          <a:endParaRPr lang="pt-PT"/>
        </a:p>
      </dgm:t>
    </dgm:pt>
    <dgm:pt modelId="{508523EA-5E21-4549-B7F4-8596306CF300}" type="sibTrans" cxnId="{99718CC6-F5F8-4423-86FA-FC49BC8B3135}">
      <dgm:prSet/>
      <dgm:spPr/>
      <dgm:t>
        <a:bodyPr/>
        <a:lstStyle/>
        <a:p>
          <a:endParaRPr lang="pt-PT"/>
        </a:p>
      </dgm:t>
    </dgm:pt>
    <dgm:pt modelId="{FEDC34D3-B96E-4DF1-B73E-755A9498DE9E}">
      <dgm:prSet phldrT="[Texto]" custT="1"/>
      <dgm:spPr>
        <a:solidFill>
          <a:srgbClr val="16438D"/>
        </a:solidFill>
      </dgm:spPr>
      <dgm:t>
        <a:bodyPr/>
        <a:lstStyle/>
        <a:p>
          <a:r>
            <a:rPr lang="pt-PT" sz="36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Idade média</a:t>
          </a:r>
          <a:endParaRPr lang="pt-PT" sz="3600" dirty="0">
            <a:solidFill>
              <a:schemeClr val="bg1"/>
            </a:solidFill>
          </a:endParaRPr>
        </a:p>
      </dgm:t>
    </dgm:pt>
    <dgm:pt modelId="{08C8B3FC-8FE9-47E3-ACAB-750C0164F806}" type="parTrans" cxnId="{5659ECE8-815F-41D5-B412-435111844A0E}">
      <dgm:prSet/>
      <dgm:spPr/>
      <dgm:t>
        <a:bodyPr/>
        <a:lstStyle/>
        <a:p>
          <a:endParaRPr lang="pt-PT"/>
        </a:p>
      </dgm:t>
    </dgm:pt>
    <dgm:pt modelId="{32806809-23E1-49C3-BA5C-C2088EDD06CC}" type="sibTrans" cxnId="{5659ECE8-815F-41D5-B412-435111844A0E}">
      <dgm:prSet/>
      <dgm:spPr/>
      <dgm:t>
        <a:bodyPr/>
        <a:lstStyle/>
        <a:p>
          <a:endParaRPr lang="pt-PT"/>
        </a:p>
      </dgm:t>
    </dgm:pt>
    <dgm:pt modelId="{019E5EA7-3A72-4F23-9E75-4EF5A4877016}" type="pres">
      <dgm:prSet presAssocID="{BB154F13-8826-4D83-B48A-3941A949344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PT"/>
        </a:p>
      </dgm:t>
    </dgm:pt>
    <dgm:pt modelId="{45D181D9-45F7-4B4B-BA6B-38A18ADE55A2}" type="pres">
      <dgm:prSet presAssocID="{BB154F13-8826-4D83-B48A-3941A949344D}" presName="Name1" presStyleCnt="0"/>
      <dgm:spPr/>
    </dgm:pt>
    <dgm:pt modelId="{27479CC1-457C-4F63-9906-1531A265AE3F}" type="pres">
      <dgm:prSet presAssocID="{BB154F13-8826-4D83-B48A-3941A949344D}" presName="cycle" presStyleCnt="0"/>
      <dgm:spPr/>
    </dgm:pt>
    <dgm:pt modelId="{53E21216-8F11-49E1-8B7F-86AD1A7BA0F8}" type="pres">
      <dgm:prSet presAssocID="{BB154F13-8826-4D83-B48A-3941A949344D}" presName="srcNode" presStyleLbl="node1" presStyleIdx="0" presStyleCnt="6"/>
      <dgm:spPr/>
    </dgm:pt>
    <dgm:pt modelId="{FE9D6EF0-B20C-434D-B05F-000F7F0D1D27}" type="pres">
      <dgm:prSet presAssocID="{BB154F13-8826-4D83-B48A-3941A949344D}" presName="conn" presStyleLbl="parChTrans1D2" presStyleIdx="0" presStyleCnt="1"/>
      <dgm:spPr/>
      <dgm:t>
        <a:bodyPr/>
        <a:lstStyle/>
        <a:p>
          <a:endParaRPr lang="pt-PT"/>
        </a:p>
      </dgm:t>
    </dgm:pt>
    <dgm:pt modelId="{4AFC32E8-B806-456B-98EE-57D6C954B78C}" type="pres">
      <dgm:prSet presAssocID="{BB154F13-8826-4D83-B48A-3941A949344D}" presName="extraNode" presStyleLbl="node1" presStyleIdx="0" presStyleCnt="6"/>
      <dgm:spPr/>
    </dgm:pt>
    <dgm:pt modelId="{30C5A587-F1EE-4CD7-B898-C93F57EE90C7}" type="pres">
      <dgm:prSet presAssocID="{BB154F13-8826-4D83-B48A-3941A949344D}" presName="dstNode" presStyleLbl="node1" presStyleIdx="0" presStyleCnt="6"/>
      <dgm:spPr/>
    </dgm:pt>
    <dgm:pt modelId="{224C23EA-E276-496D-86B9-1C79D3915DED}" type="pres">
      <dgm:prSet presAssocID="{9446B955-FF9A-4722-B399-DDC0B8B44363}" presName="text_1" presStyleLbl="node1" presStyleIdx="0" presStyleCnt="6" custLinFactNeighborY="-2328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2B376FD-67DB-4679-B3E8-3E13BEA58AA5}" type="pres">
      <dgm:prSet presAssocID="{9446B955-FF9A-4722-B399-DDC0B8B44363}" presName="accent_1" presStyleCnt="0"/>
      <dgm:spPr/>
    </dgm:pt>
    <dgm:pt modelId="{6706CCFD-C970-439B-A108-0820D6033F8B}" type="pres">
      <dgm:prSet presAssocID="{9446B955-FF9A-4722-B399-DDC0B8B44363}" presName="accentRepeatNode" presStyleLbl="solidFgAcc1" presStyleIdx="0" presStyleCnt="6" custLinFactNeighborX="-21181" custLinFactNeighborY="-66254"/>
      <dgm:spPr/>
    </dgm:pt>
    <dgm:pt modelId="{C574E9D6-069C-4E90-9EDF-9A8A6494F337}" type="pres">
      <dgm:prSet presAssocID="{C8FE1DB5-1CA2-4B9D-B0C0-FA31D5D13876}" presName="text_2" presStyleLbl="node1" presStyleIdx="1" presStyleCnt="6" custLinFactNeighborY="-2660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09353D3-3BEB-4FC1-94DC-EBB33E2F1679}" type="pres">
      <dgm:prSet presAssocID="{C8FE1DB5-1CA2-4B9D-B0C0-FA31D5D13876}" presName="accent_2" presStyleCnt="0"/>
      <dgm:spPr/>
    </dgm:pt>
    <dgm:pt modelId="{AECEB3CF-1622-4CAE-BBAD-7E072B428AE4}" type="pres">
      <dgm:prSet presAssocID="{C8FE1DB5-1CA2-4B9D-B0C0-FA31D5D13876}" presName="accentRepeatNode" presStyleLbl="solidFgAcc1" presStyleIdx="1" presStyleCnt="6" custLinFactNeighborY="-14630"/>
      <dgm:spPr/>
    </dgm:pt>
    <dgm:pt modelId="{8CB453BE-0A4D-4429-AEFE-4DD6672A9819}" type="pres">
      <dgm:prSet presAssocID="{55463698-22AF-4E26-B1CB-2DB9237FFF3E}" presName="text_3" presStyleLbl="node1" presStyleIdx="2" presStyleCnt="6" custLinFactNeighborY="-3491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503FF31-6464-4A44-9D5C-4DD22CDD2D75}" type="pres">
      <dgm:prSet presAssocID="{55463698-22AF-4E26-B1CB-2DB9237FFF3E}" presName="accent_3" presStyleCnt="0"/>
      <dgm:spPr/>
    </dgm:pt>
    <dgm:pt modelId="{B7EEB751-0184-4E6C-8913-109784C78519}" type="pres">
      <dgm:prSet presAssocID="{55463698-22AF-4E26-B1CB-2DB9237FFF3E}" presName="accentRepeatNode" presStyleLbl="solidFgAcc1" presStyleIdx="2" presStyleCnt="6" custLinFactNeighborY="-23847"/>
      <dgm:spPr/>
    </dgm:pt>
    <dgm:pt modelId="{877A477C-0094-44E7-8DA4-2334F06F009C}" type="pres">
      <dgm:prSet presAssocID="{0AC0343B-E8EE-44B0-A2FC-398BFBF33229}" presName="text_4" presStyleLbl="node1" presStyleIdx="3" presStyleCnt="6" custLinFactNeighborY="-4157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A29A4B6-8DBA-4549-80D8-86FB1F2CD543}" type="pres">
      <dgm:prSet presAssocID="{0AC0343B-E8EE-44B0-A2FC-398BFBF33229}" presName="accent_4" presStyleCnt="0"/>
      <dgm:spPr/>
    </dgm:pt>
    <dgm:pt modelId="{F9615BE9-2704-4E41-8838-F3E6248790AD}" type="pres">
      <dgm:prSet presAssocID="{0AC0343B-E8EE-44B0-A2FC-398BFBF33229}" presName="accentRepeatNode" presStyleLbl="solidFgAcc1" presStyleIdx="3" presStyleCnt="6" custLinFactNeighborY="-29264"/>
      <dgm:spPr/>
    </dgm:pt>
    <dgm:pt modelId="{E87946FF-7C07-4B05-8884-476E073C77DE}" type="pres">
      <dgm:prSet presAssocID="{E4996093-395D-4846-8865-7D3771585C81}" presName="text_5" presStyleLbl="node1" presStyleIdx="4" presStyleCnt="6" custLinFactNeighborY="-4323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104A0F5-ACB2-4AA9-963A-0D7F36870B6D}" type="pres">
      <dgm:prSet presAssocID="{E4996093-395D-4846-8865-7D3771585C81}" presName="accent_5" presStyleCnt="0"/>
      <dgm:spPr/>
    </dgm:pt>
    <dgm:pt modelId="{3ADC8948-095A-42BD-AE17-BF777DED5F40}" type="pres">
      <dgm:prSet presAssocID="{E4996093-395D-4846-8865-7D3771585C81}" presName="accentRepeatNode" presStyleLbl="solidFgAcc1" presStyleIdx="4" presStyleCnt="6" custLinFactNeighborY="-31920"/>
      <dgm:spPr/>
    </dgm:pt>
    <dgm:pt modelId="{1642A0B7-A1A3-4E9F-87C6-278E3C547268}" type="pres">
      <dgm:prSet presAssocID="{FEDC34D3-B96E-4DF1-B73E-755A9498DE9E}" presName="text_6" presStyleLbl="node1" presStyleIdx="5" presStyleCnt="6" custLinFactNeighborY="-5986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8273673-E884-43E9-BF95-61DB363C95B0}" type="pres">
      <dgm:prSet presAssocID="{FEDC34D3-B96E-4DF1-B73E-755A9498DE9E}" presName="accent_6" presStyleCnt="0"/>
      <dgm:spPr/>
    </dgm:pt>
    <dgm:pt modelId="{3161B5C9-3073-4C72-B5A2-6257FD26CA3F}" type="pres">
      <dgm:prSet presAssocID="{FEDC34D3-B96E-4DF1-B73E-755A9498DE9E}" presName="accentRepeatNode" presStyleLbl="solidFgAcc1" presStyleIdx="5" presStyleCnt="6" custLinFactNeighborY="-47883"/>
      <dgm:spPr/>
    </dgm:pt>
  </dgm:ptLst>
  <dgm:cxnLst>
    <dgm:cxn modelId="{D1BF2B9E-CB16-4544-8727-05121491934A}" srcId="{BB154F13-8826-4D83-B48A-3941A949344D}" destId="{55463698-22AF-4E26-B1CB-2DB9237FFF3E}" srcOrd="2" destOrd="0" parTransId="{752F2EB2-F942-4B2B-8254-A397C6D4B263}" sibTransId="{E2BFDAD7-0EFE-4F5E-BD49-0E9F0D5593D2}"/>
    <dgm:cxn modelId="{5659ECE8-815F-41D5-B412-435111844A0E}" srcId="{BB154F13-8826-4D83-B48A-3941A949344D}" destId="{FEDC34D3-B96E-4DF1-B73E-755A9498DE9E}" srcOrd="5" destOrd="0" parTransId="{08C8B3FC-8FE9-47E3-ACAB-750C0164F806}" sibTransId="{32806809-23E1-49C3-BA5C-C2088EDD06CC}"/>
    <dgm:cxn modelId="{AF424462-AE43-41FC-A96A-56F83B2CBFF9}" type="presOf" srcId="{55463698-22AF-4E26-B1CB-2DB9237FFF3E}" destId="{8CB453BE-0A4D-4429-AEFE-4DD6672A9819}" srcOrd="0" destOrd="0" presId="urn:microsoft.com/office/officeart/2008/layout/VerticalCurvedList"/>
    <dgm:cxn modelId="{EA62F8C8-4028-4958-9F1C-7FAC1D0D2474}" srcId="{BB154F13-8826-4D83-B48A-3941A949344D}" destId="{C8FE1DB5-1CA2-4B9D-B0C0-FA31D5D13876}" srcOrd="1" destOrd="0" parTransId="{188C0C53-1BB4-4B2E-88D1-A66DF7B52040}" sibTransId="{70535EC0-55D4-4E16-9F5B-426B99FFCEA3}"/>
    <dgm:cxn modelId="{99718CC6-F5F8-4423-86FA-FC49BC8B3135}" srcId="{BB154F13-8826-4D83-B48A-3941A949344D}" destId="{E4996093-395D-4846-8865-7D3771585C81}" srcOrd="4" destOrd="0" parTransId="{070E3C12-766C-4B77-803E-33158A4478EA}" sibTransId="{508523EA-5E21-4549-B7F4-8596306CF300}"/>
    <dgm:cxn modelId="{25885616-D5AC-4C82-8221-3B1B75E80494}" type="presOf" srcId="{E4996093-395D-4846-8865-7D3771585C81}" destId="{E87946FF-7C07-4B05-8884-476E073C77DE}" srcOrd="0" destOrd="0" presId="urn:microsoft.com/office/officeart/2008/layout/VerticalCurvedList"/>
    <dgm:cxn modelId="{0D62E2C3-BABB-4CB8-89C8-445D5E918416}" type="presOf" srcId="{BB154F13-8826-4D83-B48A-3941A949344D}" destId="{019E5EA7-3A72-4F23-9E75-4EF5A4877016}" srcOrd="0" destOrd="0" presId="urn:microsoft.com/office/officeart/2008/layout/VerticalCurvedList"/>
    <dgm:cxn modelId="{AA74477A-F650-4544-BFFC-046D990DA270}" srcId="{BB154F13-8826-4D83-B48A-3941A949344D}" destId="{9446B955-FF9A-4722-B399-DDC0B8B44363}" srcOrd="0" destOrd="0" parTransId="{BF70815E-470E-44B6-AE63-CF651C696243}" sibTransId="{6EF75B00-C980-48F4-B421-9FC28805CB7E}"/>
    <dgm:cxn modelId="{3F6C254E-D8C4-456A-94B6-238378E09DC3}" type="presOf" srcId="{FEDC34D3-B96E-4DF1-B73E-755A9498DE9E}" destId="{1642A0B7-A1A3-4E9F-87C6-278E3C547268}" srcOrd="0" destOrd="0" presId="urn:microsoft.com/office/officeart/2008/layout/VerticalCurvedList"/>
    <dgm:cxn modelId="{04BD1B93-74C2-49F9-B7C2-D78F7C6D555D}" type="presOf" srcId="{9446B955-FF9A-4722-B399-DDC0B8B44363}" destId="{224C23EA-E276-496D-86B9-1C79D3915DED}" srcOrd="0" destOrd="0" presId="urn:microsoft.com/office/officeart/2008/layout/VerticalCurvedList"/>
    <dgm:cxn modelId="{BBE4F4FA-EA75-452F-8984-031F1DB259A0}" type="presOf" srcId="{6EF75B00-C980-48F4-B421-9FC28805CB7E}" destId="{FE9D6EF0-B20C-434D-B05F-000F7F0D1D27}" srcOrd="0" destOrd="0" presId="urn:microsoft.com/office/officeart/2008/layout/VerticalCurvedList"/>
    <dgm:cxn modelId="{4B31F3A1-2736-4BA8-BACB-AE5DDF130C26}" srcId="{BB154F13-8826-4D83-B48A-3941A949344D}" destId="{0AC0343B-E8EE-44B0-A2FC-398BFBF33229}" srcOrd="3" destOrd="0" parTransId="{4CB8BF58-0AC7-4CA7-A576-1363C7AAB34F}" sibTransId="{5EA357B7-4C04-4D32-9EC7-BB2E612E02C2}"/>
    <dgm:cxn modelId="{78CDE2E8-5932-45DA-85E6-55670CC1128D}" type="presOf" srcId="{C8FE1DB5-1CA2-4B9D-B0C0-FA31D5D13876}" destId="{C574E9D6-069C-4E90-9EDF-9A8A6494F337}" srcOrd="0" destOrd="0" presId="urn:microsoft.com/office/officeart/2008/layout/VerticalCurvedList"/>
    <dgm:cxn modelId="{074040C3-4EBC-4E60-B7B0-E9B2A29B0172}" type="presOf" srcId="{0AC0343B-E8EE-44B0-A2FC-398BFBF33229}" destId="{877A477C-0094-44E7-8DA4-2334F06F009C}" srcOrd="0" destOrd="0" presId="urn:microsoft.com/office/officeart/2008/layout/VerticalCurvedList"/>
    <dgm:cxn modelId="{33C2D5D7-BDCE-4E2E-83F2-7FF5DB271E45}" type="presParOf" srcId="{019E5EA7-3A72-4F23-9E75-4EF5A4877016}" destId="{45D181D9-45F7-4B4B-BA6B-38A18ADE55A2}" srcOrd="0" destOrd="0" presId="urn:microsoft.com/office/officeart/2008/layout/VerticalCurvedList"/>
    <dgm:cxn modelId="{2C7B5436-3D9A-4770-AAED-8FD069466981}" type="presParOf" srcId="{45D181D9-45F7-4B4B-BA6B-38A18ADE55A2}" destId="{27479CC1-457C-4F63-9906-1531A265AE3F}" srcOrd="0" destOrd="0" presId="urn:microsoft.com/office/officeart/2008/layout/VerticalCurvedList"/>
    <dgm:cxn modelId="{40F4C4DB-A585-4959-8F11-ADD397A33C5C}" type="presParOf" srcId="{27479CC1-457C-4F63-9906-1531A265AE3F}" destId="{53E21216-8F11-49E1-8B7F-86AD1A7BA0F8}" srcOrd="0" destOrd="0" presId="urn:microsoft.com/office/officeart/2008/layout/VerticalCurvedList"/>
    <dgm:cxn modelId="{ADF2729C-4061-42A0-899F-B81BCF72D30C}" type="presParOf" srcId="{27479CC1-457C-4F63-9906-1531A265AE3F}" destId="{FE9D6EF0-B20C-434D-B05F-000F7F0D1D27}" srcOrd="1" destOrd="0" presId="urn:microsoft.com/office/officeart/2008/layout/VerticalCurvedList"/>
    <dgm:cxn modelId="{DA8FF37D-8622-4E63-A77E-E63DEA1E9458}" type="presParOf" srcId="{27479CC1-457C-4F63-9906-1531A265AE3F}" destId="{4AFC32E8-B806-456B-98EE-57D6C954B78C}" srcOrd="2" destOrd="0" presId="urn:microsoft.com/office/officeart/2008/layout/VerticalCurvedList"/>
    <dgm:cxn modelId="{C6C06F0F-B162-44E8-8A17-5B50B3AF9426}" type="presParOf" srcId="{27479CC1-457C-4F63-9906-1531A265AE3F}" destId="{30C5A587-F1EE-4CD7-B898-C93F57EE90C7}" srcOrd="3" destOrd="0" presId="urn:microsoft.com/office/officeart/2008/layout/VerticalCurvedList"/>
    <dgm:cxn modelId="{00AB5A15-FCC8-4B93-8C1A-7E00BD807F12}" type="presParOf" srcId="{45D181D9-45F7-4B4B-BA6B-38A18ADE55A2}" destId="{224C23EA-E276-496D-86B9-1C79D3915DED}" srcOrd="1" destOrd="0" presId="urn:microsoft.com/office/officeart/2008/layout/VerticalCurvedList"/>
    <dgm:cxn modelId="{6848E9BD-D7D5-43B7-BBF0-D41ED8160100}" type="presParOf" srcId="{45D181D9-45F7-4B4B-BA6B-38A18ADE55A2}" destId="{72B376FD-67DB-4679-B3E8-3E13BEA58AA5}" srcOrd="2" destOrd="0" presId="urn:microsoft.com/office/officeart/2008/layout/VerticalCurvedList"/>
    <dgm:cxn modelId="{9FB25B6A-65F7-4535-9400-6E070EF585E9}" type="presParOf" srcId="{72B376FD-67DB-4679-B3E8-3E13BEA58AA5}" destId="{6706CCFD-C970-439B-A108-0820D6033F8B}" srcOrd="0" destOrd="0" presId="urn:microsoft.com/office/officeart/2008/layout/VerticalCurvedList"/>
    <dgm:cxn modelId="{7FDF5038-CA8E-407C-B8CE-4D891E43A318}" type="presParOf" srcId="{45D181D9-45F7-4B4B-BA6B-38A18ADE55A2}" destId="{C574E9D6-069C-4E90-9EDF-9A8A6494F337}" srcOrd="3" destOrd="0" presId="urn:microsoft.com/office/officeart/2008/layout/VerticalCurvedList"/>
    <dgm:cxn modelId="{E3D1C078-D4AD-4F2E-8EF0-878EBC1B6967}" type="presParOf" srcId="{45D181D9-45F7-4B4B-BA6B-38A18ADE55A2}" destId="{E09353D3-3BEB-4FC1-94DC-EBB33E2F1679}" srcOrd="4" destOrd="0" presId="urn:microsoft.com/office/officeart/2008/layout/VerticalCurvedList"/>
    <dgm:cxn modelId="{1F4094BB-FA56-48BD-A16C-8923758FD576}" type="presParOf" srcId="{E09353D3-3BEB-4FC1-94DC-EBB33E2F1679}" destId="{AECEB3CF-1622-4CAE-BBAD-7E072B428AE4}" srcOrd="0" destOrd="0" presId="urn:microsoft.com/office/officeart/2008/layout/VerticalCurvedList"/>
    <dgm:cxn modelId="{BC024B78-D5C2-4EEF-9428-C22EE66AF8C0}" type="presParOf" srcId="{45D181D9-45F7-4B4B-BA6B-38A18ADE55A2}" destId="{8CB453BE-0A4D-4429-AEFE-4DD6672A9819}" srcOrd="5" destOrd="0" presId="urn:microsoft.com/office/officeart/2008/layout/VerticalCurvedList"/>
    <dgm:cxn modelId="{A64432C8-6804-4B5B-A7C5-DD890C156B37}" type="presParOf" srcId="{45D181D9-45F7-4B4B-BA6B-38A18ADE55A2}" destId="{3503FF31-6464-4A44-9D5C-4DD22CDD2D75}" srcOrd="6" destOrd="0" presId="urn:microsoft.com/office/officeart/2008/layout/VerticalCurvedList"/>
    <dgm:cxn modelId="{50450ABA-A4A8-4FFA-B732-0199FAA703FB}" type="presParOf" srcId="{3503FF31-6464-4A44-9D5C-4DD22CDD2D75}" destId="{B7EEB751-0184-4E6C-8913-109784C78519}" srcOrd="0" destOrd="0" presId="urn:microsoft.com/office/officeart/2008/layout/VerticalCurvedList"/>
    <dgm:cxn modelId="{BAA4152F-2BFF-4E78-8339-F7AABA39D7D7}" type="presParOf" srcId="{45D181D9-45F7-4B4B-BA6B-38A18ADE55A2}" destId="{877A477C-0094-44E7-8DA4-2334F06F009C}" srcOrd="7" destOrd="0" presId="urn:microsoft.com/office/officeart/2008/layout/VerticalCurvedList"/>
    <dgm:cxn modelId="{87AFD2F7-C087-4FD8-9CA4-EEA55DAD3FEF}" type="presParOf" srcId="{45D181D9-45F7-4B4B-BA6B-38A18ADE55A2}" destId="{DA29A4B6-8DBA-4549-80D8-86FB1F2CD543}" srcOrd="8" destOrd="0" presId="urn:microsoft.com/office/officeart/2008/layout/VerticalCurvedList"/>
    <dgm:cxn modelId="{1C841250-457D-4456-B405-D1F7C690486D}" type="presParOf" srcId="{DA29A4B6-8DBA-4549-80D8-86FB1F2CD543}" destId="{F9615BE9-2704-4E41-8838-F3E6248790AD}" srcOrd="0" destOrd="0" presId="urn:microsoft.com/office/officeart/2008/layout/VerticalCurvedList"/>
    <dgm:cxn modelId="{5B79B145-5DCA-42BB-8AA1-465FB6775682}" type="presParOf" srcId="{45D181D9-45F7-4B4B-BA6B-38A18ADE55A2}" destId="{E87946FF-7C07-4B05-8884-476E073C77DE}" srcOrd="9" destOrd="0" presId="urn:microsoft.com/office/officeart/2008/layout/VerticalCurvedList"/>
    <dgm:cxn modelId="{1E3D0A9A-AB0F-4040-B6B7-BEB680EE2475}" type="presParOf" srcId="{45D181D9-45F7-4B4B-BA6B-38A18ADE55A2}" destId="{4104A0F5-ACB2-4AA9-963A-0D7F36870B6D}" srcOrd="10" destOrd="0" presId="urn:microsoft.com/office/officeart/2008/layout/VerticalCurvedList"/>
    <dgm:cxn modelId="{2BA82547-B707-4C9C-8452-95D04CC9B30E}" type="presParOf" srcId="{4104A0F5-ACB2-4AA9-963A-0D7F36870B6D}" destId="{3ADC8948-095A-42BD-AE17-BF777DED5F40}" srcOrd="0" destOrd="0" presId="urn:microsoft.com/office/officeart/2008/layout/VerticalCurvedList"/>
    <dgm:cxn modelId="{AB9962EA-7324-4972-A1E7-D1A5B262482A}" type="presParOf" srcId="{45D181D9-45F7-4B4B-BA6B-38A18ADE55A2}" destId="{1642A0B7-A1A3-4E9F-87C6-278E3C547268}" srcOrd="11" destOrd="0" presId="urn:microsoft.com/office/officeart/2008/layout/VerticalCurvedList"/>
    <dgm:cxn modelId="{2CAD323D-484C-4FED-A6E7-DDF58AF4FB62}" type="presParOf" srcId="{45D181D9-45F7-4B4B-BA6B-38A18ADE55A2}" destId="{88273673-E884-43E9-BF95-61DB363C95B0}" srcOrd="12" destOrd="0" presId="urn:microsoft.com/office/officeart/2008/layout/VerticalCurvedList"/>
    <dgm:cxn modelId="{61D176D9-CF25-4F0A-9D93-6623B98D72FB}" type="presParOf" srcId="{88273673-E884-43E9-BF95-61DB363C95B0}" destId="{3161B5C9-3073-4C72-B5A2-6257FD26CA3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54F13-8826-4D83-B48A-3941A949344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9446B955-FF9A-4722-B399-DDC0B8B44363}">
      <dgm:prSet phldrT="[Texto]" custT="1"/>
      <dgm:spPr>
        <a:solidFill>
          <a:srgbClr val="16438D"/>
        </a:solidFill>
      </dgm:spPr>
      <dgm:t>
        <a:bodyPr/>
        <a:lstStyle/>
        <a:p>
          <a:r>
            <a:rPr lang="pt-PT" sz="36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Rendimento médio mensal UPI</a:t>
          </a:r>
          <a:endParaRPr lang="pt-PT" sz="3600" dirty="0">
            <a:solidFill>
              <a:schemeClr val="bg1"/>
            </a:solidFill>
          </a:endParaRPr>
        </a:p>
      </dgm:t>
    </dgm:pt>
    <dgm:pt modelId="{BF70815E-470E-44B6-AE63-CF651C696243}" type="parTrans" cxnId="{AA74477A-F650-4544-BFFC-046D990DA270}">
      <dgm:prSet/>
      <dgm:spPr/>
      <dgm:t>
        <a:bodyPr/>
        <a:lstStyle/>
        <a:p>
          <a:endParaRPr lang="pt-PT"/>
        </a:p>
      </dgm:t>
    </dgm:pt>
    <dgm:pt modelId="{6EF75B00-C980-48F4-B421-9FC28805CB7E}" type="sibTrans" cxnId="{AA74477A-F650-4544-BFFC-046D990DA270}">
      <dgm:prSet/>
      <dgm:spPr/>
      <dgm:t>
        <a:bodyPr/>
        <a:lstStyle/>
        <a:p>
          <a:endParaRPr lang="pt-PT"/>
        </a:p>
      </dgm:t>
    </dgm:pt>
    <dgm:pt modelId="{C8FE1DB5-1CA2-4B9D-B0C0-FA31D5D13876}">
      <dgm:prSet phldrT="[Texto]" custT="1"/>
      <dgm:spPr>
        <a:solidFill>
          <a:srgbClr val="16438D"/>
        </a:solidFill>
      </dgm:spPr>
      <dgm:t>
        <a:bodyPr/>
        <a:lstStyle/>
        <a:p>
          <a:r>
            <a:rPr lang="pt-PT" sz="36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Capital</a:t>
          </a:r>
          <a:endParaRPr lang="pt-PT" sz="3600" dirty="0">
            <a:solidFill>
              <a:schemeClr val="bg1"/>
            </a:solidFill>
          </a:endParaRPr>
        </a:p>
      </dgm:t>
    </dgm:pt>
    <dgm:pt modelId="{188C0C53-1BB4-4B2E-88D1-A66DF7B52040}" type="parTrans" cxnId="{EA62F8C8-4028-4958-9F1C-7FAC1D0D2474}">
      <dgm:prSet/>
      <dgm:spPr/>
      <dgm:t>
        <a:bodyPr/>
        <a:lstStyle/>
        <a:p>
          <a:endParaRPr lang="pt-PT"/>
        </a:p>
      </dgm:t>
    </dgm:pt>
    <dgm:pt modelId="{70535EC0-55D4-4E16-9F5B-426B99FFCEA3}" type="sibTrans" cxnId="{EA62F8C8-4028-4958-9F1C-7FAC1D0D2474}">
      <dgm:prSet/>
      <dgm:spPr/>
      <dgm:t>
        <a:bodyPr/>
        <a:lstStyle/>
        <a:p>
          <a:endParaRPr lang="pt-PT"/>
        </a:p>
      </dgm:t>
    </dgm:pt>
    <dgm:pt modelId="{55463698-22AF-4E26-B1CB-2DB9237FFF3E}">
      <dgm:prSet phldrT="[Texto]" custT="1"/>
      <dgm:spPr>
        <a:solidFill>
          <a:srgbClr val="16438D"/>
        </a:solidFill>
      </dgm:spPr>
      <dgm:t>
        <a:bodyPr/>
        <a:lstStyle/>
        <a:p>
          <a:r>
            <a:rPr lang="pt-PT" sz="36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Investimentos</a:t>
          </a:r>
          <a:endParaRPr lang="pt-PT" sz="3600" dirty="0">
            <a:solidFill>
              <a:schemeClr val="bg1"/>
            </a:solidFill>
          </a:endParaRPr>
        </a:p>
      </dgm:t>
    </dgm:pt>
    <dgm:pt modelId="{752F2EB2-F942-4B2B-8254-A397C6D4B263}" type="parTrans" cxnId="{D1BF2B9E-CB16-4544-8727-05121491934A}">
      <dgm:prSet/>
      <dgm:spPr/>
      <dgm:t>
        <a:bodyPr/>
        <a:lstStyle/>
        <a:p>
          <a:endParaRPr lang="pt-PT"/>
        </a:p>
      </dgm:t>
    </dgm:pt>
    <dgm:pt modelId="{E2BFDAD7-0EFE-4F5E-BD49-0E9F0D5593D2}" type="sibTrans" cxnId="{D1BF2B9E-CB16-4544-8727-05121491934A}">
      <dgm:prSet/>
      <dgm:spPr/>
      <dgm:t>
        <a:bodyPr/>
        <a:lstStyle/>
        <a:p>
          <a:endParaRPr lang="pt-PT"/>
        </a:p>
      </dgm:t>
    </dgm:pt>
    <dgm:pt modelId="{0AC0343B-E8EE-44B0-A2FC-398BFBF33229}">
      <dgm:prSet phldrT="[Texto]" custT="1"/>
      <dgm:spPr>
        <a:solidFill>
          <a:srgbClr val="16438D"/>
        </a:solidFill>
      </dgm:spPr>
      <dgm:t>
        <a:bodyPr/>
        <a:lstStyle/>
        <a:p>
          <a:r>
            <a:rPr lang="pt-PT" sz="36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Volume de negócios mensal</a:t>
          </a:r>
          <a:endParaRPr lang="pt-PT" sz="3600" dirty="0">
            <a:solidFill>
              <a:schemeClr val="bg1"/>
            </a:solidFill>
          </a:endParaRPr>
        </a:p>
      </dgm:t>
    </dgm:pt>
    <dgm:pt modelId="{4CB8BF58-0AC7-4CA7-A576-1363C7AAB34F}" type="parTrans" cxnId="{4B31F3A1-2736-4BA8-BACB-AE5DDF130C26}">
      <dgm:prSet/>
      <dgm:spPr/>
      <dgm:t>
        <a:bodyPr/>
        <a:lstStyle/>
        <a:p>
          <a:endParaRPr lang="pt-PT"/>
        </a:p>
      </dgm:t>
    </dgm:pt>
    <dgm:pt modelId="{5EA357B7-4C04-4D32-9EC7-BB2E612E02C2}" type="sibTrans" cxnId="{4B31F3A1-2736-4BA8-BACB-AE5DDF130C26}">
      <dgm:prSet/>
      <dgm:spPr/>
      <dgm:t>
        <a:bodyPr/>
        <a:lstStyle/>
        <a:p>
          <a:endParaRPr lang="pt-PT"/>
        </a:p>
      </dgm:t>
    </dgm:pt>
    <dgm:pt modelId="{E4996093-395D-4846-8865-7D3771585C81}">
      <dgm:prSet phldrT="[Texto]" custT="1"/>
      <dgm:spPr>
        <a:solidFill>
          <a:srgbClr val="16438D"/>
        </a:solidFill>
      </dgm:spPr>
      <dgm:t>
        <a:bodyPr/>
        <a:lstStyle/>
        <a:p>
          <a:r>
            <a:rPr lang="pt-PT" sz="4400" dirty="0">
              <a:solidFill>
                <a:schemeClr val="bg1"/>
              </a:solidFill>
            </a:rPr>
            <a:t>Produção</a:t>
          </a:r>
        </a:p>
      </dgm:t>
    </dgm:pt>
    <dgm:pt modelId="{070E3C12-766C-4B77-803E-33158A4478EA}" type="parTrans" cxnId="{99718CC6-F5F8-4423-86FA-FC49BC8B3135}">
      <dgm:prSet/>
      <dgm:spPr/>
      <dgm:t>
        <a:bodyPr/>
        <a:lstStyle/>
        <a:p>
          <a:endParaRPr lang="pt-PT"/>
        </a:p>
      </dgm:t>
    </dgm:pt>
    <dgm:pt modelId="{508523EA-5E21-4549-B7F4-8596306CF300}" type="sibTrans" cxnId="{99718CC6-F5F8-4423-86FA-FC49BC8B3135}">
      <dgm:prSet/>
      <dgm:spPr/>
      <dgm:t>
        <a:bodyPr/>
        <a:lstStyle/>
        <a:p>
          <a:endParaRPr lang="pt-PT"/>
        </a:p>
      </dgm:t>
    </dgm:pt>
    <dgm:pt modelId="{FEDC34D3-B96E-4DF1-B73E-755A9498DE9E}">
      <dgm:prSet phldrT="[Texto]" custT="1"/>
      <dgm:spPr>
        <a:solidFill>
          <a:srgbClr val="16438D"/>
        </a:solidFill>
      </dgm:spPr>
      <dgm:t>
        <a:bodyPr/>
        <a:lstStyle/>
        <a:p>
          <a:r>
            <a:rPr lang="pt-PT" sz="40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Valor acrescentado</a:t>
          </a:r>
          <a:endParaRPr lang="pt-PT" sz="4000" dirty="0">
            <a:solidFill>
              <a:schemeClr val="bg1"/>
            </a:solidFill>
          </a:endParaRPr>
        </a:p>
      </dgm:t>
    </dgm:pt>
    <dgm:pt modelId="{08C8B3FC-8FE9-47E3-ACAB-750C0164F806}" type="parTrans" cxnId="{5659ECE8-815F-41D5-B412-435111844A0E}">
      <dgm:prSet/>
      <dgm:spPr/>
      <dgm:t>
        <a:bodyPr/>
        <a:lstStyle/>
        <a:p>
          <a:endParaRPr lang="pt-PT"/>
        </a:p>
      </dgm:t>
    </dgm:pt>
    <dgm:pt modelId="{32806809-23E1-49C3-BA5C-C2088EDD06CC}" type="sibTrans" cxnId="{5659ECE8-815F-41D5-B412-435111844A0E}">
      <dgm:prSet/>
      <dgm:spPr/>
      <dgm:t>
        <a:bodyPr/>
        <a:lstStyle/>
        <a:p>
          <a:endParaRPr lang="pt-PT"/>
        </a:p>
      </dgm:t>
    </dgm:pt>
    <dgm:pt modelId="{019E5EA7-3A72-4F23-9E75-4EF5A4877016}" type="pres">
      <dgm:prSet presAssocID="{BB154F13-8826-4D83-B48A-3941A949344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PT"/>
        </a:p>
      </dgm:t>
    </dgm:pt>
    <dgm:pt modelId="{45D181D9-45F7-4B4B-BA6B-38A18ADE55A2}" type="pres">
      <dgm:prSet presAssocID="{BB154F13-8826-4D83-B48A-3941A949344D}" presName="Name1" presStyleCnt="0"/>
      <dgm:spPr/>
    </dgm:pt>
    <dgm:pt modelId="{27479CC1-457C-4F63-9906-1531A265AE3F}" type="pres">
      <dgm:prSet presAssocID="{BB154F13-8826-4D83-B48A-3941A949344D}" presName="cycle" presStyleCnt="0"/>
      <dgm:spPr/>
    </dgm:pt>
    <dgm:pt modelId="{53E21216-8F11-49E1-8B7F-86AD1A7BA0F8}" type="pres">
      <dgm:prSet presAssocID="{BB154F13-8826-4D83-B48A-3941A949344D}" presName="srcNode" presStyleLbl="node1" presStyleIdx="0" presStyleCnt="6"/>
      <dgm:spPr/>
    </dgm:pt>
    <dgm:pt modelId="{FE9D6EF0-B20C-434D-B05F-000F7F0D1D27}" type="pres">
      <dgm:prSet presAssocID="{BB154F13-8826-4D83-B48A-3941A949344D}" presName="conn" presStyleLbl="parChTrans1D2" presStyleIdx="0" presStyleCnt="1"/>
      <dgm:spPr/>
      <dgm:t>
        <a:bodyPr/>
        <a:lstStyle/>
        <a:p>
          <a:endParaRPr lang="pt-PT"/>
        </a:p>
      </dgm:t>
    </dgm:pt>
    <dgm:pt modelId="{4AFC32E8-B806-456B-98EE-57D6C954B78C}" type="pres">
      <dgm:prSet presAssocID="{BB154F13-8826-4D83-B48A-3941A949344D}" presName="extraNode" presStyleLbl="node1" presStyleIdx="0" presStyleCnt="6"/>
      <dgm:spPr/>
    </dgm:pt>
    <dgm:pt modelId="{30C5A587-F1EE-4CD7-B898-C93F57EE90C7}" type="pres">
      <dgm:prSet presAssocID="{BB154F13-8826-4D83-B48A-3941A949344D}" presName="dstNode" presStyleLbl="node1" presStyleIdx="0" presStyleCnt="6"/>
      <dgm:spPr/>
    </dgm:pt>
    <dgm:pt modelId="{224C23EA-E276-496D-86B9-1C79D3915DED}" type="pres">
      <dgm:prSet presAssocID="{9446B955-FF9A-4722-B399-DDC0B8B44363}" presName="text_1" presStyleLbl="node1" presStyleIdx="0" presStyleCnt="6" custLinFactNeighborY="-2328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2B376FD-67DB-4679-B3E8-3E13BEA58AA5}" type="pres">
      <dgm:prSet presAssocID="{9446B955-FF9A-4722-B399-DDC0B8B44363}" presName="accent_1" presStyleCnt="0"/>
      <dgm:spPr/>
    </dgm:pt>
    <dgm:pt modelId="{6706CCFD-C970-439B-A108-0820D6033F8B}" type="pres">
      <dgm:prSet presAssocID="{9446B955-FF9A-4722-B399-DDC0B8B44363}" presName="accentRepeatNode" presStyleLbl="solidFgAcc1" presStyleIdx="0" presStyleCnt="6" custLinFactNeighborX="-21181" custLinFactNeighborY="-66254"/>
      <dgm:spPr/>
    </dgm:pt>
    <dgm:pt modelId="{C574E9D6-069C-4E90-9EDF-9A8A6494F337}" type="pres">
      <dgm:prSet presAssocID="{C8FE1DB5-1CA2-4B9D-B0C0-FA31D5D13876}" presName="text_2" presStyleLbl="node1" presStyleIdx="1" presStyleCnt="6" custLinFactNeighborY="-2660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09353D3-3BEB-4FC1-94DC-EBB33E2F1679}" type="pres">
      <dgm:prSet presAssocID="{C8FE1DB5-1CA2-4B9D-B0C0-FA31D5D13876}" presName="accent_2" presStyleCnt="0"/>
      <dgm:spPr/>
    </dgm:pt>
    <dgm:pt modelId="{AECEB3CF-1622-4CAE-BBAD-7E072B428AE4}" type="pres">
      <dgm:prSet presAssocID="{C8FE1DB5-1CA2-4B9D-B0C0-FA31D5D13876}" presName="accentRepeatNode" presStyleLbl="solidFgAcc1" presStyleIdx="1" presStyleCnt="6" custLinFactNeighborY="-14630"/>
      <dgm:spPr/>
    </dgm:pt>
    <dgm:pt modelId="{8CB453BE-0A4D-4429-AEFE-4DD6672A9819}" type="pres">
      <dgm:prSet presAssocID="{55463698-22AF-4E26-B1CB-2DB9237FFF3E}" presName="text_3" presStyleLbl="node1" presStyleIdx="2" presStyleCnt="6" custLinFactNeighborY="-3491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503FF31-6464-4A44-9D5C-4DD22CDD2D75}" type="pres">
      <dgm:prSet presAssocID="{55463698-22AF-4E26-B1CB-2DB9237FFF3E}" presName="accent_3" presStyleCnt="0"/>
      <dgm:spPr/>
    </dgm:pt>
    <dgm:pt modelId="{B7EEB751-0184-4E6C-8913-109784C78519}" type="pres">
      <dgm:prSet presAssocID="{55463698-22AF-4E26-B1CB-2DB9237FFF3E}" presName="accentRepeatNode" presStyleLbl="solidFgAcc1" presStyleIdx="2" presStyleCnt="6" custLinFactNeighborY="-22610"/>
      <dgm:spPr/>
    </dgm:pt>
    <dgm:pt modelId="{877A477C-0094-44E7-8DA4-2334F06F009C}" type="pres">
      <dgm:prSet presAssocID="{0AC0343B-E8EE-44B0-A2FC-398BFBF33229}" presName="text_4" presStyleLbl="node1" presStyleIdx="3" presStyleCnt="6" custLinFactNeighborY="-4157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A29A4B6-8DBA-4549-80D8-86FB1F2CD543}" type="pres">
      <dgm:prSet presAssocID="{0AC0343B-E8EE-44B0-A2FC-398BFBF33229}" presName="accent_4" presStyleCnt="0"/>
      <dgm:spPr/>
    </dgm:pt>
    <dgm:pt modelId="{F9615BE9-2704-4E41-8838-F3E6248790AD}" type="pres">
      <dgm:prSet presAssocID="{0AC0343B-E8EE-44B0-A2FC-398BFBF33229}" presName="accentRepeatNode" presStyleLbl="solidFgAcc1" presStyleIdx="3" presStyleCnt="6" custLinFactNeighborY="-29264"/>
      <dgm:spPr/>
    </dgm:pt>
    <dgm:pt modelId="{E87946FF-7C07-4B05-8884-476E073C77DE}" type="pres">
      <dgm:prSet presAssocID="{E4996093-395D-4846-8865-7D3771585C81}" presName="text_5" presStyleLbl="node1" presStyleIdx="4" presStyleCnt="6" custLinFactNeighborY="-4323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104A0F5-ACB2-4AA9-963A-0D7F36870B6D}" type="pres">
      <dgm:prSet presAssocID="{E4996093-395D-4846-8865-7D3771585C81}" presName="accent_5" presStyleCnt="0"/>
      <dgm:spPr/>
    </dgm:pt>
    <dgm:pt modelId="{3ADC8948-095A-42BD-AE17-BF777DED5F40}" type="pres">
      <dgm:prSet presAssocID="{E4996093-395D-4846-8865-7D3771585C81}" presName="accentRepeatNode" presStyleLbl="solidFgAcc1" presStyleIdx="4" presStyleCnt="6" custLinFactNeighborY="-31920"/>
      <dgm:spPr/>
    </dgm:pt>
    <dgm:pt modelId="{1642A0B7-A1A3-4E9F-87C6-278E3C547268}" type="pres">
      <dgm:prSet presAssocID="{FEDC34D3-B96E-4DF1-B73E-755A9498DE9E}" presName="text_6" presStyleLbl="node1" presStyleIdx="5" presStyleCnt="6" custLinFactNeighborY="-2660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8273673-E884-43E9-BF95-61DB363C95B0}" type="pres">
      <dgm:prSet presAssocID="{FEDC34D3-B96E-4DF1-B73E-755A9498DE9E}" presName="accent_6" presStyleCnt="0"/>
      <dgm:spPr/>
    </dgm:pt>
    <dgm:pt modelId="{3161B5C9-3073-4C72-B5A2-6257FD26CA3F}" type="pres">
      <dgm:prSet presAssocID="{FEDC34D3-B96E-4DF1-B73E-755A9498DE9E}" presName="accentRepeatNode" presStyleLbl="solidFgAcc1" presStyleIdx="5" presStyleCnt="6" custLinFactNeighborY="-34583"/>
      <dgm:spPr/>
    </dgm:pt>
  </dgm:ptLst>
  <dgm:cxnLst>
    <dgm:cxn modelId="{D1BF2B9E-CB16-4544-8727-05121491934A}" srcId="{BB154F13-8826-4D83-B48A-3941A949344D}" destId="{55463698-22AF-4E26-B1CB-2DB9237FFF3E}" srcOrd="2" destOrd="0" parTransId="{752F2EB2-F942-4B2B-8254-A397C6D4B263}" sibTransId="{E2BFDAD7-0EFE-4F5E-BD49-0E9F0D5593D2}"/>
    <dgm:cxn modelId="{5659ECE8-815F-41D5-B412-435111844A0E}" srcId="{BB154F13-8826-4D83-B48A-3941A949344D}" destId="{FEDC34D3-B96E-4DF1-B73E-755A9498DE9E}" srcOrd="5" destOrd="0" parTransId="{08C8B3FC-8FE9-47E3-ACAB-750C0164F806}" sibTransId="{32806809-23E1-49C3-BA5C-C2088EDD06CC}"/>
    <dgm:cxn modelId="{AF424462-AE43-41FC-A96A-56F83B2CBFF9}" type="presOf" srcId="{55463698-22AF-4E26-B1CB-2DB9237FFF3E}" destId="{8CB453BE-0A4D-4429-AEFE-4DD6672A9819}" srcOrd="0" destOrd="0" presId="urn:microsoft.com/office/officeart/2008/layout/VerticalCurvedList"/>
    <dgm:cxn modelId="{EA62F8C8-4028-4958-9F1C-7FAC1D0D2474}" srcId="{BB154F13-8826-4D83-B48A-3941A949344D}" destId="{C8FE1DB5-1CA2-4B9D-B0C0-FA31D5D13876}" srcOrd="1" destOrd="0" parTransId="{188C0C53-1BB4-4B2E-88D1-A66DF7B52040}" sibTransId="{70535EC0-55D4-4E16-9F5B-426B99FFCEA3}"/>
    <dgm:cxn modelId="{99718CC6-F5F8-4423-86FA-FC49BC8B3135}" srcId="{BB154F13-8826-4D83-B48A-3941A949344D}" destId="{E4996093-395D-4846-8865-7D3771585C81}" srcOrd="4" destOrd="0" parTransId="{070E3C12-766C-4B77-803E-33158A4478EA}" sibTransId="{508523EA-5E21-4549-B7F4-8596306CF300}"/>
    <dgm:cxn modelId="{25885616-D5AC-4C82-8221-3B1B75E80494}" type="presOf" srcId="{E4996093-395D-4846-8865-7D3771585C81}" destId="{E87946FF-7C07-4B05-8884-476E073C77DE}" srcOrd="0" destOrd="0" presId="urn:microsoft.com/office/officeart/2008/layout/VerticalCurvedList"/>
    <dgm:cxn modelId="{0D62E2C3-BABB-4CB8-89C8-445D5E918416}" type="presOf" srcId="{BB154F13-8826-4D83-B48A-3941A949344D}" destId="{019E5EA7-3A72-4F23-9E75-4EF5A4877016}" srcOrd="0" destOrd="0" presId="urn:microsoft.com/office/officeart/2008/layout/VerticalCurvedList"/>
    <dgm:cxn modelId="{AA74477A-F650-4544-BFFC-046D990DA270}" srcId="{BB154F13-8826-4D83-B48A-3941A949344D}" destId="{9446B955-FF9A-4722-B399-DDC0B8B44363}" srcOrd="0" destOrd="0" parTransId="{BF70815E-470E-44B6-AE63-CF651C696243}" sibTransId="{6EF75B00-C980-48F4-B421-9FC28805CB7E}"/>
    <dgm:cxn modelId="{3F6C254E-D8C4-456A-94B6-238378E09DC3}" type="presOf" srcId="{FEDC34D3-B96E-4DF1-B73E-755A9498DE9E}" destId="{1642A0B7-A1A3-4E9F-87C6-278E3C547268}" srcOrd="0" destOrd="0" presId="urn:microsoft.com/office/officeart/2008/layout/VerticalCurvedList"/>
    <dgm:cxn modelId="{04BD1B93-74C2-49F9-B7C2-D78F7C6D555D}" type="presOf" srcId="{9446B955-FF9A-4722-B399-DDC0B8B44363}" destId="{224C23EA-E276-496D-86B9-1C79D3915DED}" srcOrd="0" destOrd="0" presId="urn:microsoft.com/office/officeart/2008/layout/VerticalCurvedList"/>
    <dgm:cxn modelId="{BBE4F4FA-EA75-452F-8984-031F1DB259A0}" type="presOf" srcId="{6EF75B00-C980-48F4-B421-9FC28805CB7E}" destId="{FE9D6EF0-B20C-434D-B05F-000F7F0D1D27}" srcOrd="0" destOrd="0" presId="urn:microsoft.com/office/officeart/2008/layout/VerticalCurvedList"/>
    <dgm:cxn modelId="{4B31F3A1-2736-4BA8-BACB-AE5DDF130C26}" srcId="{BB154F13-8826-4D83-B48A-3941A949344D}" destId="{0AC0343B-E8EE-44B0-A2FC-398BFBF33229}" srcOrd="3" destOrd="0" parTransId="{4CB8BF58-0AC7-4CA7-A576-1363C7AAB34F}" sibTransId="{5EA357B7-4C04-4D32-9EC7-BB2E612E02C2}"/>
    <dgm:cxn modelId="{78CDE2E8-5932-45DA-85E6-55670CC1128D}" type="presOf" srcId="{C8FE1DB5-1CA2-4B9D-B0C0-FA31D5D13876}" destId="{C574E9D6-069C-4E90-9EDF-9A8A6494F337}" srcOrd="0" destOrd="0" presId="urn:microsoft.com/office/officeart/2008/layout/VerticalCurvedList"/>
    <dgm:cxn modelId="{074040C3-4EBC-4E60-B7B0-E9B2A29B0172}" type="presOf" srcId="{0AC0343B-E8EE-44B0-A2FC-398BFBF33229}" destId="{877A477C-0094-44E7-8DA4-2334F06F009C}" srcOrd="0" destOrd="0" presId="urn:microsoft.com/office/officeart/2008/layout/VerticalCurvedList"/>
    <dgm:cxn modelId="{33C2D5D7-BDCE-4E2E-83F2-7FF5DB271E45}" type="presParOf" srcId="{019E5EA7-3A72-4F23-9E75-4EF5A4877016}" destId="{45D181D9-45F7-4B4B-BA6B-38A18ADE55A2}" srcOrd="0" destOrd="0" presId="urn:microsoft.com/office/officeart/2008/layout/VerticalCurvedList"/>
    <dgm:cxn modelId="{2C7B5436-3D9A-4770-AAED-8FD069466981}" type="presParOf" srcId="{45D181D9-45F7-4B4B-BA6B-38A18ADE55A2}" destId="{27479CC1-457C-4F63-9906-1531A265AE3F}" srcOrd="0" destOrd="0" presId="urn:microsoft.com/office/officeart/2008/layout/VerticalCurvedList"/>
    <dgm:cxn modelId="{40F4C4DB-A585-4959-8F11-ADD397A33C5C}" type="presParOf" srcId="{27479CC1-457C-4F63-9906-1531A265AE3F}" destId="{53E21216-8F11-49E1-8B7F-86AD1A7BA0F8}" srcOrd="0" destOrd="0" presId="urn:microsoft.com/office/officeart/2008/layout/VerticalCurvedList"/>
    <dgm:cxn modelId="{ADF2729C-4061-42A0-899F-B81BCF72D30C}" type="presParOf" srcId="{27479CC1-457C-4F63-9906-1531A265AE3F}" destId="{FE9D6EF0-B20C-434D-B05F-000F7F0D1D27}" srcOrd="1" destOrd="0" presId="urn:microsoft.com/office/officeart/2008/layout/VerticalCurvedList"/>
    <dgm:cxn modelId="{DA8FF37D-8622-4E63-A77E-E63DEA1E9458}" type="presParOf" srcId="{27479CC1-457C-4F63-9906-1531A265AE3F}" destId="{4AFC32E8-B806-456B-98EE-57D6C954B78C}" srcOrd="2" destOrd="0" presId="urn:microsoft.com/office/officeart/2008/layout/VerticalCurvedList"/>
    <dgm:cxn modelId="{C6C06F0F-B162-44E8-8A17-5B50B3AF9426}" type="presParOf" srcId="{27479CC1-457C-4F63-9906-1531A265AE3F}" destId="{30C5A587-F1EE-4CD7-B898-C93F57EE90C7}" srcOrd="3" destOrd="0" presId="urn:microsoft.com/office/officeart/2008/layout/VerticalCurvedList"/>
    <dgm:cxn modelId="{00AB5A15-FCC8-4B93-8C1A-7E00BD807F12}" type="presParOf" srcId="{45D181D9-45F7-4B4B-BA6B-38A18ADE55A2}" destId="{224C23EA-E276-496D-86B9-1C79D3915DED}" srcOrd="1" destOrd="0" presId="urn:microsoft.com/office/officeart/2008/layout/VerticalCurvedList"/>
    <dgm:cxn modelId="{6848E9BD-D7D5-43B7-BBF0-D41ED8160100}" type="presParOf" srcId="{45D181D9-45F7-4B4B-BA6B-38A18ADE55A2}" destId="{72B376FD-67DB-4679-B3E8-3E13BEA58AA5}" srcOrd="2" destOrd="0" presId="urn:microsoft.com/office/officeart/2008/layout/VerticalCurvedList"/>
    <dgm:cxn modelId="{9FB25B6A-65F7-4535-9400-6E070EF585E9}" type="presParOf" srcId="{72B376FD-67DB-4679-B3E8-3E13BEA58AA5}" destId="{6706CCFD-C970-439B-A108-0820D6033F8B}" srcOrd="0" destOrd="0" presId="urn:microsoft.com/office/officeart/2008/layout/VerticalCurvedList"/>
    <dgm:cxn modelId="{7FDF5038-CA8E-407C-B8CE-4D891E43A318}" type="presParOf" srcId="{45D181D9-45F7-4B4B-BA6B-38A18ADE55A2}" destId="{C574E9D6-069C-4E90-9EDF-9A8A6494F337}" srcOrd="3" destOrd="0" presId="urn:microsoft.com/office/officeart/2008/layout/VerticalCurvedList"/>
    <dgm:cxn modelId="{E3D1C078-D4AD-4F2E-8EF0-878EBC1B6967}" type="presParOf" srcId="{45D181D9-45F7-4B4B-BA6B-38A18ADE55A2}" destId="{E09353D3-3BEB-4FC1-94DC-EBB33E2F1679}" srcOrd="4" destOrd="0" presId="urn:microsoft.com/office/officeart/2008/layout/VerticalCurvedList"/>
    <dgm:cxn modelId="{1F4094BB-FA56-48BD-A16C-8923758FD576}" type="presParOf" srcId="{E09353D3-3BEB-4FC1-94DC-EBB33E2F1679}" destId="{AECEB3CF-1622-4CAE-BBAD-7E072B428AE4}" srcOrd="0" destOrd="0" presId="urn:microsoft.com/office/officeart/2008/layout/VerticalCurvedList"/>
    <dgm:cxn modelId="{BC024B78-D5C2-4EEF-9428-C22EE66AF8C0}" type="presParOf" srcId="{45D181D9-45F7-4B4B-BA6B-38A18ADE55A2}" destId="{8CB453BE-0A4D-4429-AEFE-4DD6672A9819}" srcOrd="5" destOrd="0" presId="urn:microsoft.com/office/officeart/2008/layout/VerticalCurvedList"/>
    <dgm:cxn modelId="{A64432C8-6804-4B5B-A7C5-DD890C156B37}" type="presParOf" srcId="{45D181D9-45F7-4B4B-BA6B-38A18ADE55A2}" destId="{3503FF31-6464-4A44-9D5C-4DD22CDD2D75}" srcOrd="6" destOrd="0" presId="urn:microsoft.com/office/officeart/2008/layout/VerticalCurvedList"/>
    <dgm:cxn modelId="{50450ABA-A4A8-4FFA-B732-0199FAA703FB}" type="presParOf" srcId="{3503FF31-6464-4A44-9D5C-4DD22CDD2D75}" destId="{B7EEB751-0184-4E6C-8913-109784C78519}" srcOrd="0" destOrd="0" presId="urn:microsoft.com/office/officeart/2008/layout/VerticalCurvedList"/>
    <dgm:cxn modelId="{BAA4152F-2BFF-4E78-8339-F7AABA39D7D7}" type="presParOf" srcId="{45D181D9-45F7-4B4B-BA6B-38A18ADE55A2}" destId="{877A477C-0094-44E7-8DA4-2334F06F009C}" srcOrd="7" destOrd="0" presId="urn:microsoft.com/office/officeart/2008/layout/VerticalCurvedList"/>
    <dgm:cxn modelId="{87AFD2F7-C087-4FD8-9CA4-EEA55DAD3FEF}" type="presParOf" srcId="{45D181D9-45F7-4B4B-BA6B-38A18ADE55A2}" destId="{DA29A4B6-8DBA-4549-80D8-86FB1F2CD543}" srcOrd="8" destOrd="0" presId="urn:microsoft.com/office/officeart/2008/layout/VerticalCurvedList"/>
    <dgm:cxn modelId="{1C841250-457D-4456-B405-D1F7C690486D}" type="presParOf" srcId="{DA29A4B6-8DBA-4549-80D8-86FB1F2CD543}" destId="{F9615BE9-2704-4E41-8838-F3E6248790AD}" srcOrd="0" destOrd="0" presId="urn:microsoft.com/office/officeart/2008/layout/VerticalCurvedList"/>
    <dgm:cxn modelId="{5B79B145-5DCA-42BB-8AA1-465FB6775682}" type="presParOf" srcId="{45D181D9-45F7-4B4B-BA6B-38A18ADE55A2}" destId="{E87946FF-7C07-4B05-8884-476E073C77DE}" srcOrd="9" destOrd="0" presId="urn:microsoft.com/office/officeart/2008/layout/VerticalCurvedList"/>
    <dgm:cxn modelId="{1E3D0A9A-AB0F-4040-B6B7-BEB680EE2475}" type="presParOf" srcId="{45D181D9-45F7-4B4B-BA6B-38A18ADE55A2}" destId="{4104A0F5-ACB2-4AA9-963A-0D7F36870B6D}" srcOrd="10" destOrd="0" presId="urn:microsoft.com/office/officeart/2008/layout/VerticalCurvedList"/>
    <dgm:cxn modelId="{2BA82547-B707-4C9C-8452-95D04CC9B30E}" type="presParOf" srcId="{4104A0F5-ACB2-4AA9-963A-0D7F36870B6D}" destId="{3ADC8948-095A-42BD-AE17-BF777DED5F40}" srcOrd="0" destOrd="0" presId="urn:microsoft.com/office/officeart/2008/layout/VerticalCurvedList"/>
    <dgm:cxn modelId="{AB9962EA-7324-4972-A1E7-D1A5B262482A}" type="presParOf" srcId="{45D181D9-45F7-4B4B-BA6B-38A18ADE55A2}" destId="{1642A0B7-A1A3-4E9F-87C6-278E3C547268}" srcOrd="11" destOrd="0" presId="urn:microsoft.com/office/officeart/2008/layout/VerticalCurvedList"/>
    <dgm:cxn modelId="{2CAD323D-484C-4FED-A6E7-DDF58AF4FB62}" type="presParOf" srcId="{45D181D9-45F7-4B4B-BA6B-38A18ADE55A2}" destId="{88273673-E884-43E9-BF95-61DB363C95B0}" srcOrd="12" destOrd="0" presId="urn:microsoft.com/office/officeart/2008/layout/VerticalCurvedList"/>
    <dgm:cxn modelId="{61D176D9-CF25-4F0A-9D93-6623B98D72FB}" type="presParOf" srcId="{88273673-E884-43E9-BF95-61DB363C95B0}" destId="{3161B5C9-3073-4C72-B5A2-6257FD26CA3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B002E8-AECF-4998-B3C6-556350D6759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0BBECCCA-82CC-4C79-9B59-66BA29A52FED}">
      <dgm:prSet phldrT="[Texto]"/>
      <dgm:spPr/>
      <dgm:t>
        <a:bodyPr/>
        <a:lstStyle/>
        <a:p>
          <a:r>
            <a:rPr lang="pt-PT" dirty="0"/>
            <a:t>1</a:t>
          </a:r>
        </a:p>
      </dgm:t>
    </dgm:pt>
    <dgm:pt modelId="{90D30351-AFBA-4D45-ABC8-7C3853B32B38}" type="parTrans" cxnId="{A0B3330E-FDEC-4D74-AC53-CE973EA4F5F6}">
      <dgm:prSet/>
      <dgm:spPr/>
      <dgm:t>
        <a:bodyPr/>
        <a:lstStyle/>
        <a:p>
          <a:endParaRPr lang="pt-PT"/>
        </a:p>
      </dgm:t>
    </dgm:pt>
    <dgm:pt modelId="{13B60D37-4136-44B0-8A04-42E970DEA555}" type="sibTrans" cxnId="{A0B3330E-FDEC-4D74-AC53-CE973EA4F5F6}">
      <dgm:prSet/>
      <dgm:spPr/>
      <dgm:t>
        <a:bodyPr/>
        <a:lstStyle/>
        <a:p>
          <a:endParaRPr lang="pt-PT"/>
        </a:p>
      </dgm:t>
    </dgm:pt>
    <dgm:pt modelId="{D5939B7A-3EEE-43E7-973E-7B5EFE3E8E6D}">
      <dgm:prSet phldrT="[Texto]" custT="1"/>
      <dgm:spPr/>
      <dgm:t>
        <a:bodyPr/>
        <a:lstStyle/>
        <a:p>
          <a:r>
            <a:rPr lang="pt-PT" sz="3200" dirty="0"/>
            <a:t>Revisão do REMPE   Maio-Junho </a:t>
          </a:r>
          <a:r>
            <a:rPr lang="pt-PT" sz="2800" dirty="0">
              <a:solidFill>
                <a:srgbClr val="FF0000"/>
              </a:solidFill>
            </a:rPr>
            <a:t>2020</a:t>
          </a:r>
          <a:endParaRPr lang="pt-PT" sz="3200" dirty="0">
            <a:solidFill>
              <a:srgbClr val="FF0000"/>
            </a:solidFill>
          </a:endParaRPr>
        </a:p>
      </dgm:t>
    </dgm:pt>
    <dgm:pt modelId="{C3B510D6-4991-4699-A535-19CAF3B51AE4}" type="parTrans" cxnId="{E00A8EF7-F565-437B-BCBE-DDC334DB8656}">
      <dgm:prSet/>
      <dgm:spPr/>
      <dgm:t>
        <a:bodyPr/>
        <a:lstStyle/>
        <a:p>
          <a:endParaRPr lang="pt-PT"/>
        </a:p>
      </dgm:t>
    </dgm:pt>
    <dgm:pt modelId="{14BC8AED-A13B-48B9-A6BA-E021EAC028B8}" type="sibTrans" cxnId="{E00A8EF7-F565-437B-BCBE-DDC334DB8656}">
      <dgm:prSet/>
      <dgm:spPr/>
      <dgm:t>
        <a:bodyPr/>
        <a:lstStyle/>
        <a:p>
          <a:endParaRPr lang="pt-PT"/>
        </a:p>
      </dgm:t>
    </dgm:pt>
    <dgm:pt modelId="{0D03749B-4E58-4086-B64A-728D56F708D6}">
      <dgm:prSet phldrT="[Texto]"/>
      <dgm:spPr/>
      <dgm:t>
        <a:bodyPr/>
        <a:lstStyle/>
        <a:p>
          <a:r>
            <a:rPr lang="pt-PT" dirty="0"/>
            <a:t>2</a:t>
          </a:r>
        </a:p>
      </dgm:t>
    </dgm:pt>
    <dgm:pt modelId="{C6F20152-E2DF-4AC9-BC2D-9A052BEE2EB8}" type="parTrans" cxnId="{70738A46-087F-4B3F-ADFA-C3F1B24B2D26}">
      <dgm:prSet/>
      <dgm:spPr/>
      <dgm:t>
        <a:bodyPr/>
        <a:lstStyle/>
        <a:p>
          <a:endParaRPr lang="pt-PT"/>
        </a:p>
      </dgm:t>
    </dgm:pt>
    <dgm:pt modelId="{86BF06E1-239A-4419-BAB5-F93BC4A24391}" type="sibTrans" cxnId="{70738A46-087F-4B3F-ADFA-C3F1B24B2D26}">
      <dgm:prSet/>
      <dgm:spPr/>
      <dgm:t>
        <a:bodyPr/>
        <a:lstStyle/>
        <a:p>
          <a:endParaRPr lang="pt-PT"/>
        </a:p>
      </dgm:t>
    </dgm:pt>
    <dgm:pt modelId="{4036096E-15E9-46C4-A945-1AC91463D16C}">
      <dgm:prSet phldrT="[Texto]"/>
      <dgm:spPr/>
      <dgm:t>
        <a:bodyPr/>
        <a:lstStyle/>
        <a:p>
          <a:r>
            <a:rPr lang="pt-PT" sz="2000" kern="1200" dirty="0"/>
            <a:t>Estudo sector informal pós-COVID  </a:t>
          </a:r>
          <a:r>
            <a:rPr lang="pt-PT" sz="2000" kern="1200" dirty="0">
              <a:solidFill>
                <a:srgbClr val="FF0000"/>
              </a:solidFill>
            </a:rPr>
            <a:t>3º T 2020</a:t>
          </a:r>
          <a:endParaRPr lang="pt-PT" sz="2000" kern="1200" dirty="0"/>
        </a:p>
      </dgm:t>
    </dgm:pt>
    <dgm:pt modelId="{E85C6341-B175-4D2E-9B9E-1AEBA0582EEC}" type="parTrans" cxnId="{28B4FDAE-6B13-43AE-934A-8CA4D843F1D4}">
      <dgm:prSet/>
      <dgm:spPr/>
      <dgm:t>
        <a:bodyPr/>
        <a:lstStyle/>
        <a:p>
          <a:endParaRPr lang="pt-PT"/>
        </a:p>
      </dgm:t>
    </dgm:pt>
    <dgm:pt modelId="{6F1A7F55-14D6-47C2-9971-DF1A9C2C544B}" type="sibTrans" cxnId="{28B4FDAE-6B13-43AE-934A-8CA4D843F1D4}">
      <dgm:prSet/>
      <dgm:spPr/>
      <dgm:t>
        <a:bodyPr/>
        <a:lstStyle/>
        <a:p>
          <a:endParaRPr lang="pt-PT"/>
        </a:p>
      </dgm:t>
    </dgm:pt>
    <dgm:pt modelId="{FAE57F28-D7B8-4873-9E7F-1CF8207355B5}">
      <dgm:prSet phldrT="[Texto]"/>
      <dgm:spPr/>
      <dgm:t>
        <a:bodyPr/>
        <a:lstStyle/>
        <a:p>
          <a:r>
            <a:rPr lang="pt-PT" dirty="0"/>
            <a:t>3</a:t>
          </a:r>
        </a:p>
      </dgm:t>
    </dgm:pt>
    <dgm:pt modelId="{B7CA74E6-26E4-4DA7-A0B3-D1851FF9C9CC}" type="parTrans" cxnId="{770691FF-F34E-458A-AEAA-EBF1D8CD7843}">
      <dgm:prSet/>
      <dgm:spPr/>
      <dgm:t>
        <a:bodyPr/>
        <a:lstStyle/>
        <a:p>
          <a:endParaRPr lang="pt-PT"/>
        </a:p>
      </dgm:t>
    </dgm:pt>
    <dgm:pt modelId="{27CEC749-DD60-4664-9E6D-43958EFDB512}" type="sibTrans" cxnId="{770691FF-F34E-458A-AEAA-EBF1D8CD7843}">
      <dgm:prSet/>
      <dgm:spPr/>
      <dgm:t>
        <a:bodyPr/>
        <a:lstStyle/>
        <a:p>
          <a:endParaRPr lang="pt-PT"/>
        </a:p>
      </dgm:t>
    </dgm:pt>
    <dgm:pt modelId="{50154F90-6A80-4CE5-B836-4E1A16321230}">
      <dgm:prSet phldrT="[Texto]" custT="1"/>
      <dgm:spPr/>
      <dgm:t>
        <a:bodyPr/>
        <a:lstStyle/>
        <a:p>
          <a:r>
            <a:rPr lang="pt-PT" sz="2800" kern="1200" dirty="0"/>
            <a:t> Fase piloto Praia e </a:t>
          </a:r>
          <a:r>
            <a:rPr lang="pt-PT" sz="2800" kern="1200" dirty="0" err="1" smtClean="0"/>
            <a:t>Sta.Catarina</a:t>
          </a:r>
          <a:r>
            <a:rPr lang="pt-PT" sz="2800" kern="1200" dirty="0" smtClean="0"/>
            <a:t>  </a:t>
          </a:r>
          <a:r>
            <a:rPr lang="pt-PT" sz="2800" b="1" kern="1200" dirty="0">
              <a:solidFill>
                <a:srgbClr val="FF0000"/>
              </a:solidFill>
            </a:rPr>
            <a:t>Maio-Dez 2020</a:t>
          </a:r>
          <a:endParaRPr lang="pt-PT" sz="3600" b="1" kern="1200" dirty="0">
            <a:solidFill>
              <a:srgbClr val="FF0000"/>
            </a:solidFill>
            <a:latin typeface="+mn-lt"/>
            <a:ea typeface="+mn-ea"/>
            <a:cs typeface="+mn-cs"/>
          </a:endParaRPr>
        </a:p>
      </dgm:t>
    </dgm:pt>
    <dgm:pt modelId="{C69F2107-202C-4F40-971F-1FFFC159F3FB}" type="parTrans" cxnId="{BCF0CD98-1B64-4607-B130-67CFAF298174}">
      <dgm:prSet/>
      <dgm:spPr/>
      <dgm:t>
        <a:bodyPr/>
        <a:lstStyle/>
        <a:p>
          <a:endParaRPr lang="pt-PT"/>
        </a:p>
      </dgm:t>
    </dgm:pt>
    <dgm:pt modelId="{E4ADAC0A-F0B8-4E94-BAC9-1A2679330A1C}" type="sibTrans" cxnId="{BCF0CD98-1B64-4607-B130-67CFAF298174}">
      <dgm:prSet/>
      <dgm:spPr/>
      <dgm:t>
        <a:bodyPr/>
        <a:lstStyle/>
        <a:p>
          <a:endParaRPr lang="pt-PT"/>
        </a:p>
      </dgm:t>
    </dgm:pt>
    <dgm:pt modelId="{D2F5C2E6-442D-406F-AB9D-FE3C24DD34AB}">
      <dgm:prSet phldrT="[Texto]"/>
      <dgm:spPr/>
      <dgm:t>
        <a:bodyPr/>
        <a:lstStyle/>
        <a:p>
          <a:r>
            <a:rPr lang="pt-PT" dirty="0"/>
            <a:t>4</a:t>
          </a:r>
        </a:p>
      </dgm:t>
    </dgm:pt>
    <dgm:pt modelId="{7B192059-10A0-4887-B453-6D7C67BD1FF4}" type="parTrans" cxnId="{06A8BD3D-2FC8-4003-80D5-E1ABEABE5E71}">
      <dgm:prSet/>
      <dgm:spPr/>
      <dgm:t>
        <a:bodyPr/>
        <a:lstStyle/>
        <a:p>
          <a:endParaRPr lang="pt-PT"/>
        </a:p>
      </dgm:t>
    </dgm:pt>
    <dgm:pt modelId="{A18F0EA9-95A4-4AA8-9621-5BD6A7B5928A}" type="sibTrans" cxnId="{06A8BD3D-2FC8-4003-80D5-E1ABEABE5E71}">
      <dgm:prSet/>
      <dgm:spPr/>
      <dgm:t>
        <a:bodyPr/>
        <a:lstStyle/>
        <a:p>
          <a:endParaRPr lang="pt-PT"/>
        </a:p>
      </dgm:t>
    </dgm:pt>
    <dgm:pt modelId="{F50C7ADC-DF3B-4B79-AFF9-B75C55751D76}">
      <dgm:prSet phldrT="[Texto]"/>
      <dgm:spPr/>
      <dgm:t>
        <a:bodyPr/>
        <a:lstStyle/>
        <a:p>
          <a:r>
            <a:rPr lang="pt-PT" dirty="0"/>
            <a:t>5</a:t>
          </a:r>
        </a:p>
      </dgm:t>
    </dgm:pt>
    <dgm:pt modelId="{2810E5FA-4743-4194-B39B-ED24534D1209}" type="parTrans" cxnId="{5CDCEEAC-29AB-4A50-AAAC-989E96ABD9ED}">
      <dgm:prSet/>
      <dgm:spPr/>
      <dgm:t>
        <a:bodyPr/>
        <a:lstStyle/>
        <a:p>
          <a:endParaRPr lang="pt-PT"/>
        </a:p>
      </dgm:t>
    </dgm:pt>
    <dgm:pt modelId="{CEEF34CF-58FA-4747-BFAE-0C3FC18EED07}" type="sibTrans" cxnId="{5CDCEEAC-29AB-4A50-AAAC-989E96ABD9ED}">
      <dgm:prSet/>
      <dgm:spPr/>
      <dgm:t>
        <a:bodyPr/>
        <a:lstStyle/>
        <a:p>
          <a:endParaRPr lang="pt-PT"/>
        </a:p>
      </dgm:t>
    </dgm:pt>
    <dgm:pt modelId="{724D91AB-537C-48F3-994C-A459C086A2C6}">
      <dgm:prSet phldrT="[Texto]"/>
      <dgm:spPr/>
      <dgm:t>
        <a:bodyPr/>
        <a:lstStyle/>
        <a:p>
          <a:r>
            <a:rPr lang="pt-PT" dirty="0"/>
            <a:t>6</a:t>
          </a:r>
        </a:p>
      </dgm:t>
    </dgm:pt>
    <dgm:pt modelId="{447F666B-D801-40CE-8ABB-9FBA5EF0A9B9}" type="sibTrans" cxnId="{EA5BD965-143C-484F-B7B8-B604DB099CD3}">
      <dgm:prSet/>
      <dgm:spPr/>
      <dgm:t>
        <a:bodyPr/>
        <a:lstStyle/>
        <a:p>
          <a:endParaRPr lang="pt-PT"/>
        </a:p>
      </dgm:t>
    </dgm:pt>
    <dgm:pt modelId="{CD41720C-A894-4936-8328-E70B483C3E2D}" type="parTrans" cxnId="{EA5BD965-143C-484F-B7B8-B604DB099CD3}">
      <dgm:prSet/>
      <dgm:spPr/>
      <dgm:t>
        <a:bodyPr/>
        <a:lstStyle/>
        <a:p>
          <a:endParaRPr lang="pt-PT"/>
        </a:p>
      </dgm:t>
    </dgm:pt>
    <dgm:pt modelId="{B1EC86E1-251F-4000-ADBF-D985FB696656}" type="pres">
      <dgm:prSet presAssocID="{E5B002E8-AECF-4998-B3C6-556350D6759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ABDF7D86-FC81-4265-9E27-956DA64B2F30}" type="pres">
      <dgm:prSet presAssocID="{0BBECCCA-82CC-4C79-9B59-66BA29A52FED}" presName="linNode" presStyleCnt="0"/>
      <dgm:spPr/>
    </dgm:pt>
    <dgm:pt modelId="{0A382A52-FED3-498C-A37A-27409771A2A5}" type="pres">
      <dgm:prSet presAssocID="{0BBECCCA-82CC-4C79-9B59-66BA29A52FED}" presName="parentText" presStyleLbl="node1" presStyleIdx="0" presStyleCnt="6" custScaleX="71595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3B3CC6E-D134-48F9-B980-4B8C9C03FEF2}" type="pres">
      <dgm:prSet presAssocID="{0BBECCCA-82CC-4C79-9B59-66BA29A52FED}" presName="descendantText" presStyleLbl="alignAccFollowNode1" presStyleIdx="0" presStyleCnt="3" custScaleX="16640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3D7031E-387C-4914-8067-26C7453CD322}" type="pres">
      <dgm:prSet presAssocID="{13B60D37-4136-44B0-8A04-42E970DEA555}" presName="sp" presStyleCnt="0"/>
      <dgm:spPr/>
    </dgm:pt>
    <dgm:pt modelId="{E58FB485-9F72-45D1-9A74-700EE6182972}" type="pres">
      <dgm:prSet presAssocID="{0D03749B-4E58-4086-B64A-728D56F708D6}" presName="linNode" presStyleCnt="0"/>
      <dgm:spPr/>
    </dgm:pt>
    <dgm:pt modelId="{8D20E53A-3834-4739-B060-334C21FE05DA}" type="pres">
      <dgm:prSet presAssocID="{0D03749B-4E58-4086-B64A-728D56F708D6}" presName="parentText" presStyleLbl="node1" presStyleIdx="1" presStyleCnt="6" custScaleX="56810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DA57765-9E4F-4B71-904A-DD6AF4898ABE}" type="pres">
      <dgm:prSet presAssocID="{0D03749B-4E58-4086-B64A-728D56F708D6}" presName="descendantText" presStyleLbl="alignAccFollowNode1" presStyleIdx="1" presStyleCnt="3" custScaleX="147812" custLinFactNeighborX="86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007B58D-983B-425B-8D6E-E52D8E187FFD}" type="pres">
      <dgm:prSet presAssocID="{86BF06E1-239A-4419-BAB5-F93BC4A24391}" presName="sp" presStyleCnt="0"/>
      <dgm:spPr/>
    </dgm:pt>
    <dgm:pt modelId="{40B17D24-67B2-4B14-9577-96781AEC32D8}" type="pres">
      <dgm:prSet presAssocID="{FAE57F28-D7B8-4873-9E7F-1CF8207355B5}" presName="linNode" presStyleCnt="0"/>
      <dgm:spPr/>
    </dgm:pt>
    <dgm:pt modelId="{9C44E5FB-AC86-4F67-8DB8-99C82A0F7B12}" type="pres">
      <dgm:prSet presAssocID="{FAE57F28-D7B8-4873-9E7F-1CF8207355B5}" presName="parentText" presStyleLbl="node1" presStyleIdx="2" presStyleCnt="6" custScaleX="74012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D195F6B-EB61-4C5C-8FB4-1944B63B0AA7}" type="pres">
      <dgm:prSet presAssocID="{FAE57F28-D7B8-4873-9E7F-1CF8207355B5}" presName="descendantText" presStyleLbl="alignAccFollowNode1" presStyleIdx="2" presStyleCnt="3" custScaleX="186717" custLinFactNeighborY="422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15EA45D-3ADA-480F-A678-275614C8F3BC}" type="pres">
      <dgm:prSet presAssocID="{27CEC749-DD60-4664-9E6D-43958EFDB512}" presName="sp" presStyleCnt="0"/>
      <dgm:spPr/>
    </dgm:pt>
    <dgm:pt modelId="{B92E7B16-20EC-4F71-9D50-C60E93D0ACFE}" type="pres">
      <dgm:prSet presAssocID="{D2F5C2E6-442D-406F-AB9D-FE3C24DD34AB}" presName="linNode" presStyleCnt="0"/>
      <dgm:spPr/>
    </dgm:pt>
    <dgm:pt modelId="{85C5E4EF-8948-4CCB-94C3-30D687B84C67}" type="pres">
      <dgm:prSet presAssocID="{D2F5C2E6-442D-406F-AB9D-FE3C24DD34AB}" presName="parentText" presStyleLbl="node1" presStyleIdx="3" presStyleCnt="6" custScaleX="5173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7C46942-28AE-4682-80C9-0C6DF71CAA0B}" type="pres">
      <dgm:prSet presAssocID="{A18F0EA9-95A4-4AA8-9621-5BD6A7B5928A}" presName="sp" presStyleCnt="0"/>
      <dgm:spPr/>
    </dgm:pt>
    <dgm:pt modelId="{DF19C536-3050-44F3-812B-67799CE4279A}" type="pres">
      <dgm:prSet presAssocID="{F50C7ADC-DF3B-4B79-AFF9-B75C55751D76}" presName="linNode" presStyleCnt="0"/>
      <dgm:spPr/>
    </dgm:pt>
    <dgm:pt modelId="{7DAC6BD4-442F-49D7-A765-8D0C64FC3114}" type="pres">
      <dgm:prSet presAssocID="{F50C7ADC-DF3B-4B79-AFF9-B75C55751D76}" presName="parentText" presStyleLbl="node1" presStyleIdx="4" presStyleCnt="6" custScaleX="50011" custLinFactNeighborY="3405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10A7153-6CAC-4BB8-8BA6-6ED6FC7503DE}" type="pres">
      <dgm:prSet presAssocID="{CEEF34CF-58FA-4747-BFAE-0C3FC18EED07}" presName="sp" presStyleCnt="0"/>
      <dgm:spPr/>
    </dgm:pt>
    <dgm:pt modelId="{52B4E30D-9303-4141-9186-6F6ADC82554D}" type="pres">
      <dgm:prSet presAssocID="{724D91AB-537C-48F3-994C-A459C086A2C6}" presName="linNode" presStyleCnt="0"/>
      <dgm:spPr/>
    </dgm:pt>
    <dgm:pt modelId="{836D3EFB-30F1-4E54-AD79-E460D1559B39}" type="pres">
      <dgm:prSet presAssocID="{724D91AB-537C-48F3-994C-A459C086A2C6}" presName="parentText" presStyleLbl="node1" presStyleIdx="5" presStyleCnt="6" custScaleX="54525" custScaleY="84236" custLinFactNeighborY="1250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0738A46-087F-4B3F-ADFA-C3F1B24B2D26}" srcId="{E5B002E8-AECF-4998-B3C6-556350D67596}" destId="{0D03749B-4E58-4086-B64A-728D56F708D6}" srcOrd="1" destOrd="0" parTransId="{C6F20152-E2DF-4AC9-BC2D-9A052BEE2EB8}" sibTransId="{86BF06E1-239A-4419-BAB5-F93BC4A24391}"/>
    <dgm:cxn modelId="{06A8BD3D-2FC8-4003-80D5-E1ABEABE5E71}" srcId="{E5B002E8-AECF-4998-B3C6-556350D67596}" destId="{D2F5C2E6-442D-406F-AB9D-FE3C24DD34AB}" srcOrd="3" destOrd="0" parTransId="{7B192059-10A0-4887-B453-6D7C67BD1FF4}" sibTransId="{A18F0EA9-95A4-4AA8-9621-5BD6A7B5928A}"/>
    <dgm:cxn modelId="{AEB17F54-98EF-429E-95B7-FBB08C956B36}" type="presOf" srcId="{724D91AB-537C-48F3-994C-A459C086A2C6}" destId="{836D3EFB-30F1-4E54-AD79-E460D1559B39}" srcOrd="0" destOrd="0" presId="urn:microsoft.com/office/officeart/2005/8/layout/vList5"/>
    <dgm:cxn modelId="{EA5BD965-143C-484F-B7B8-B604DB099CD3}" srcId="{E5B002E8-AECF-4998-B3C6-556350D67596}" destId="{724D91AB-537C-48F3-994C-A459C086A2C6}" srcOrd="5" destOrd="0" parTransId="{CD41720C-A894-4936-8328-E70B483C3E2D}" sibTransId="{447F666B-D801-40CE-8ABB-9FBA5EF0A9B9}"/>
    <dgm:cxn modelId="{A7251D5E-ED63-45DD-A418-F2D767B78BBF}" type="presOf" srcId="{D2F5C2E6-442D-406F-AB9D-FE3C24DD34AB}" destId="{85C5E4EF-8948-4CCB-94C3-30D687B84C67}" srcOrd="0" destOrd="0" presId="urn:microsoft.com/office/officeart/2005/8/layout/vList5"/>
    <dgm:cxn modelId="{5CDCEEAC-29AB-4A50-AAAC-989E96ABD9ED}" srcId="{E5B002E8-AECF-4998-B3C6-556350D67596}" destId="{F50C7ADC-DF3B-4B79-AFF9-B75C55751D76}" srcOrd="4" destOrd="0" parTransId="{2810E5FA-4743-4194-B39B-ED24534D1209}" sibTransId="{CEEF34CF-58FA-4747-BFAE-0C3FC18EED07}"/>
    <dgm:cxn modelId="{BCF0CD98-1B64-4607-B130-67CFAF298174}" srcId="{FAE57F28-D7B8-4873-9E7F-1CF8207355B5}" destId="{50154F90-6A80-4CE5-B836-4E1A16321230}" srcOrd="0" destOrd="0" parTransId="{C69F2107-202C-4F40-971F-1FFFC159F3FB}" sibTransId="{E4ADAC0A-F0B8-4E94-BAC9-1A2679330A1C}"/>
    <dgm:cxn modelId="{93B25152-3D3F-43B8-90D2-730427C9AADF}" type="presOf" srcId="{4036096E-15E9-46C4-A945-1AC91463D16C}" destId="{EDA57765-9E4F-4B71-904A-DD6AF4898ABE}" srcOrd="0" destOrd="0" presId="urn:microsoft.com/office/officeart/2005/8/layout/vList5"/>
    <dgm:cxn modelId="{E00A8EF7-F565-437B-BCBE-DDC334DB8656}" srcId="{0BBECCCA-82CC-4C79-9B59-66BA29A52FED}" destId="{D5939B7A-3EEE-43E7-973E-7B5EFE3E8E6D}" srcOrd="0" destOrd="0" parTransId="{C3B510D6-4991-4699-A535-19CAF3B51AE4}" sibTransId="{14BC8AED-A13B-48B9-A6BA-E021EAC028B8}"/>
    <dgm:cxn modelId="{CDF1D4D6-117D-42D2-87C1-B11D02586412}" type="presOf" srcId="{0D03749B-4E58-4086-B64A-728D56F708D6}" destId="{8D20E53A-3834-4739-B060-334C21FE05DA}" srcOrd="0" destOrd="0" presId="urn:microsoft.com/office/officeart/2005/8/layout/vList5"/>
    <dgm:cxn modelId="{29225A84-8B9E-4EEE-9C64-3E21013B9014}" type="presOf" srcId="{50154F90-6A80-4CE5-B836-4E1A16321230}" destId="{BD195F6B-EB61-4C5C-8FB4-1944B63B0AA7}" srcOrd="0" destOrd="0" presId="urn:microsoft.com/office/officeart/2005/8/layout/vList5"/>
    <dgm:cxn modelId="{EC147B8D-201A-4645-92D0-52C4E132FCAD}" type="presOf" srcId="{FAE57F28-D7B8-4873-9E7F-1CF8207355B5}" destId="{9C44E5FB-AC86-4F67-8DB8-99C82A0F7B12}" srcOrd="0" destOrd="0" presId="urn:microsoft.com/office/officeart/2005/8/layout/vList5"/>
    <dgm:cxn modelId="{28B4FDAE-6B13-43AE-934A-8CA4D843F1D4}" srcId="{0D03749B-4E58-4086-B64A-728D56F708D6}" destId="{4036096E-15E9-46C4-A945-1AC91463D16C}" srcOrd="0" destOrd="0" parTransId="{E85C6341-B175-4D2E-9B9E-1AEBA0582EEC}" sibTransId="{6F1A7F55-14D6-47C2-9971-DF1A9C2C544B}"/>
    <dgm:cxn modelId="{76E377AA-716C-40C8-82FE-A4436F938B5D}" type="presOf" srcId="{F50C7ADC-DF3B-4B79-AFF9-B75C55751D76}" destId="{7DAC6BD4-442F-49D7-A765-8D0C64FC3114}" srcOrd="0" destOrd="0" presId="urn:microsoft.com/office/officeart/2005/8/layout/vList5"/>
    <dgm:cxn modelId="{770691FF-F34E-458A-AEAA-EBF1D8CD7843}" srcId="{E5B002E8-AECF-4998-B3C6-556350D67596}" destId="{FAE57F28-D7B8-4873-9E7F-1CF8207355B5}" srcOrd="2" destOrd="0" parTransId="{B7CA74E6-26E4-4DA7-A0B3-D1851FF9C9CC}" sibTransId="{27CEC749-DD60-4664-9E6D-43958EFDB512}"/>
    <dgm:cxn modelId="{7320F975-5C23-409D-B5B2-E32161207AA9}" type="presOf" srcId="{E5B002E8-AECF-4998-B3C6-556350D67596}" destId="{B1EC86E1-251F-4000-ADBF-D985FB696656}" srcOrd="0" destOrd="0" presId="urn:microsoft.com/office/officeart/2005/8/layout/vList5"/>
    <dgm:cxn modelId="{71F71BD9-D43C-457E-8D6A-E2EE5D79B766}" type="presOf" srcId="{0BBECCCA-82CC-4C79-9B59-66BA29A52FED}" destId="{0A382A52-FED3-498C-A37A-27409771A2A5}" srcOrd="0" destOrd="0" presId="urn:microsoft.com/office/officeart/2005/8/layout/vList5"/>
    <dgm:cxn modelId="{1EDC15D1-E0CA-41BF-AA5F-8B63DE6CD277}" type="presOf" srcId="{D5939B7A-3EEE-43E7-973E-7B5EFE3E8E6D}" destId="{23B3CC6E-D134-48F9-B980-4B8C9C03FEF2}" srcOrd="0" destOrd="0" presId="urn:microsoft.com/office/officeart/2005/8/layout/vList5"/>
    <dgm:cxn modelId="{A0B3330E-FDEC-4D74-AC53-CE973EA4F5F6}" srcId="{E5B002E8-AECF-4998-B3C6-556350D67596}" destId="{0BBECCCA-82CC-4C79-9B59-66BA29A52FED}" srcOrd="0" destOrd="0" parTransId="{90D30351-AFBA-4D45-ABC8-7C3853B32B38}" sibTransId="{13B60D37-4136-44B0-8A04-42E970DEA555}"/>
    <dgm:cxn modelId="{0C8C0716-8F54-472C-9240-1AB68BD45A88}" type="presParOf" srcId="{B1EC86E1-251F-4000-ADBF-D985FB696656}" destId="{ABDF7D86-FC81-4265-9E27-956DA64B2F30}" srcOrd="0" destOrd="0" presId="urn:microsoft.com/office/officeart/2005/8/layout/vList5"/>
    <dgm:cxn modelId="{342DF472-42C4-4256-9209-B49AD67FE2E4}" type="presParOf" srcId="{ABDF7D86-FC81-4265-9E27-956DA64B2F30}" destId="{0A382A52-FED3-498C-A37A-27409771A2A5}" srcOrd="0" destOrd="0" presId="urn:microsoft.com/office/officeart/2005/8/layout/vList5"/>
    <dgm:cxn modelId="{BB80549E-C5DB-48BC-B1A2-20F8BFE681EC}" type="presParOf" srcId="{ABDF7D86-FC81-4265-9E27-956DA64B2F30}" destId="{23B3CC6E-D134-48F9-B980-4B8C9C03FEF2}" srcOrd="1" destOrd="0" presId="urn:microsoft.com/office/officeart/2005/8/layout/vList5"/>
    <dgm:cxn modelId="{124CEB1F-23C4-4BEF-94FE-1D747C3C381C}" type="presParOf" srcId="{B1EC86E1-251F-4000-ADBF-D985FB696656}" destId="{13D7031E-387C-4914-8067-26C7453CD322}" srcOrd="1" destOrd="0" presId="urn:microsoft.com/office/officeart/2005/8/layout/vList5"/>
    <dgm:cxn modelId="{551D85C7-DA80-4BE7-8496-2FCB586CA561}" type="presParOf" srcId="{B1EC86E1-251F-4000-ADBF-D985FB696656}" destId="{E58FB485-9F72-45D1-9A74-700EE6182972}" srcOrd="2" destOrd="0" presId="urn:microsoft.com/office/officeart/2005/8/layout/vList5"/>
    <dgm:cxn modelId="{90F72F66-932D-4E0D-B6D5-EA1C16388B51}" type="presParOf" srcId="{E58FB485-9F72-45D1-9A74-700EE6182972}" destId="{8D20E53A-3834-4739-B060-334C21FE05DA}" srcOrd="0" destOrd="0" presId="urn:microsoft.com/office/officeart/2005/8/layout/vList5"/>
    <dgm:cxn modelId="{149B102C-B5D3-48B4-A7EE-BF683A8F0B93}" type="presParOf" srcId="{E58FB485-9F72-45D1-9A74-700EE6182972}" destId="{EDA57765-9E4F-4B71-904A-DD6AF4898ABE}" srcOrd="1" destOrd="0" presId="urn:microsoft.com/office/officeart/2005/8/layout/vList5"/>
    <dgm:cxn modelId="{E2483143-2DF6-4AF9-A356-301F8E857571}" type="presParOf" srcId="{B1EC86E1-251F-4000-ADBF-D985FB696656}" destId="{4007B58D-983B-425B-8D6E-E52D8E187FFD}" srcOrd="3" destOrd="0" presId="urn:microsoft.com/office/officeart/2005/8/layout/vList5"/>
    <dgm:cxn modelId="{A768E4BD-8E4B-4471-9CB9-E7505C8401A8}" type="presParOf" srcId="{B1EC86E1-251F-4000-ADBF-D985FB696656}" destId="{40B17D24-67B2-4B14-9577-96781AEC32D8}" srcOrd="4" destOrd="0" presId="urn:microsoft.com/office/officeart/2005/8/layout/vList5"/>
    <dgm:cxn modelId="{9AF6B91D-F2D8-497A-82E0-AE4D7F068990}" type="presParOf" srcId="{40B17D24-67B2-4B14-9577-96781AEC32D8}" destId="{9C44E5FB-AC86-4F67-8DB8-99C82A0F7B12}" srcOrd="0" destOrd="0" presId="urn:microsoft.com/office/officeart/2005/8/layout/vList5"/>
    <dgm:cxn modelId="{0FCEEF33-E888-47CC-B8EF-CFCF9CFD35FC}" type="presParOf" srcId="{40B17D24-67B2-4B14-9577-96781AEC32D8}" destId="{BD195F6B-EB61-4C5C-8FB4-1944B63B0AA7}" srcOrd="1" destOrd="0" presId="urn:microsoft.com/office/officeart/2005/8/layout/vList5"/>
    <dgm:cxn modelId="{1824B417-073A-48FC-9CAF-0F8E3CB9EFAE}" type="presParOf" srcId="{B1EC86E1-251F-4000-ADBF-D985FB696656}" destId="{D15EA45D-3ADA-480F-A678-275614C8F3BC}" srcOrd="5" destOrd="0" presId="urn:microsoft.com/office/officeart/2005/8/layout/vList5"/>
    <dgm:cxn modelId="{7DF328A9-51DD-48D1-9929-FAE570EE12D1}" type="presParOf" srcId="{B1EC86E1-251F-4000-ADBF-D985FB696656}" destId="{B92E7B16-20EC-4F71-9D50-C60E93D0ACFE}" srcOrd="6" destOrd="0" presId="urn:microsoft.com/office/officeart/2005/8/layout/vList5"/>
    <dgm:cxn modelId="{70EB200F-3413-4129-9B98-C52E4780EF7B}" type="presParOf" srcId="{B92E7B16-20EC-4F71-9D50-C60E93D0ACFE}" destId="{85C5E4EF-8948-4CCB-94C3-30D687B84C67}" srcOrd="0" destOrd="0" presId="urn:microsoft.com/office/officeart/2005/8/layout/vList5"/>
    <dgm:cxn modelId="{CE610BC3-42CB-4105-AE06-7209DBA0466D}" type="presParOf" srcId="{B1EC86E1-251F-4000-ADBF-D985FB696656}" destId="{A7C46942-28AE-4682-80C9-0C6DF71CAA0B}" srcOrd="7" destOrd="0" presId="urn:microsoft.com/office/officeart/2005/8/layout/vList5"/>
    <dgm:cxn modelId="{B0032626-7ACF-4FAD-A247-975AA6FC853D}" type="presParOf" srcId="{B1EC86E1-251F-4000-ADBF-D985FB696656}" destId="{DF19C536-3050-44F3-812B-67799CE4279A}" srcOrd="8" destOrd="0" presId="urn:microsoft.com/office/officeart/2005/8/layout/vList5"/>
    <dgm:cxn modelId="{A94B3AE2-42DB-4AA9-B2A2-FE60A9995E09}" type="presParOf" srcId="{DF19C536-3050-44F3-812B-67799CE4279A}" destId="{7DAC6BD4-442F-49D7-A765-8D0C64FC3114}" srcOrd="0" destOrd="0" presId="urn:microsoft.com/office/officeart/2005/8/layout/vList5"/>
    <dgm:cxn modelId="{5A33F0F1-C110-4C60-BA81-E4B76A756F92}" type="presParOf" srcId="{B1EC86E1-251F-4000-ADBF-D985FB696656}" destId="{F10A7153-6CAC-4BB8-8BA6-6ED6FC7503DE}" srcOrd="9" destOrd="0" presId="urn:microsoft.com/office/officeart/2005/8/layout/vList5"/>
    <dgm:cxn modelId="{BE86FF64-9C8D-470B-AE97-B14D53057798}" type="presParOf" srcId="{B1EC86E1-251F-4000-ADBF-D985FB696656}" destId="{52B4E30D-9303-4141-9186-6F6ADC82554D}" srcOrd="10" destOrd="0" presId="urn:microsoft.com/office/officeart/2005/8/layout/vList5"/>
    <dgm:cxn modelId="{6CF871C2-957E-4C5C-806A-48088E3B9A66}" type="presParOf" srcId="{52B4E30D-9303-4141-9186-6F6ADC82554D}" destId="{836D3EFB-30F1-4E54-AD79-E460D1559B3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47CD28-1651-4D19-8CEB-492CA0EDFD5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1DE3122B-F04F-41E7-8BC0-E90826DDCF17}">
      <dgm:prSet phldrT="[Texto]" custT="1"/>
      <dgm:spPr/>
      <dgm:t>
        <a:bodyPr/>
        <a:lstStyle/>
        <a:p>
          <a:r>
            <a:rPr lang="pt-PT" sz="1050"/>
            <a:t>COMITÉ INTERMINISTERIAL</a:t>
          </a:r>
        </a:p>
        <a:p>
          <a:r>
            <a:rPr lang="pt-PT" sz="1050"/>
            <a:t>P/GETIF</a:t>
          </a:r>
        </a:p>
      </dgm:t>
    </dgm:pt>
    <dgm:pt modelId="{DB03D78C-3761-43A9-B939-B6AC07CF442D}" type="parTrans" cxnId="{DA93D497-396E-4BD8-9D4F-C05F45984F4A}">
      <dgm:prSet/>
      <dgm:spPr/>
      <dgm:t>
        <a:bodyPr/>
        <a:lstStyle/>
        <a:p>
          <a:endParaRPr lang="pt-PT"/>
        </a:p>
      </dgm:t>
    </dgm:pt>
    <dgm:pt modelId="{D5A144B8-2ECF-4649-877F-797CE712C7EB}" type="sibTrans" cxnId="{DA93D497-396E-4BD8-9D4F-C05F45984F4A}">
      <dgm:prSet/>
      <dgm:spPr/>
      <dgm:t>
        <a:bodyPr/>
        <a:lstStyle/>
        <a:p>
          <a:endParaRPr lang="pt-PT"/>
        </a:p>
      </dgm:t>
    </dgm:pt>
    <dgm:pt modelId="{9064B2EA-D334-4215-BA2A-8327DE37CCAF}">
      <dgm:prSet phldrT="[Texto]" custT="1"/>
      <dgm:spPr/>
      <dgm:t>
        <a:bodyPr/>
        <a:lstStyle/>
        <a:p>
          <a:r>
            <a:rPr lang="pt-PT" sz="1000"/>
            <a:t>COMITÉ DE COORDENAÇÃO DO PROGRAMA NACIONAL TRANSIÇÃO</a:t>
          </a:r>
        </a:p>
      </dgm:t>
    </dgm:pt>
    <dgm:pt modelId="{606E820D-CD2B-4EA3-A91F-3ADC45E00C3D}" type="parTrans" cxnId="{FAAB829B-D68D-4D24-816D-90A72A059B5E}">
      <dgm:prSet/>
      <dgm:spPr/>
      <dgm:t>
        <a:bodyPr/>
        <a:lstStyle/>
        <a:p>
          <a:endParaRPr lang="pt-PT"/>
        </a:p>
      </dgm:t>
    </dgm:pt>
    <dgm:pt modelId="{D48ADC6A-0EA8-4F75-A4CD-C3DF6B4647E9}" type="sibTrans" cxnId="{FAAB829B-D68D-4D24-816D-90A72A059B5E}">
      <dgm:prSet/>
      <dgm:spPr/>
      <dgm:t>
        <a:bodyPr/>
        <a:lstStyle/>
        <a:p>
          <a:endParaRPr lang="pt-PT"/>
        </a:p>
      </dgm:t>
    </dgm:pt>
    <dgm:pt modelId="{606E7F7F-AC81-4321-B7AE-9852C9127142}">
      <dgm:prSet phldrT="[Texto]" custT="1"/>
      <dgm:spPr/>
      <dgm:t>
        <a:bodyPr/>
        <a:lstStyle/>
        <a:p>
          <a:r>
            <a:rPr lang="pt-PT" sz="1000"/>
            <a:t>CONSELHO MUNICIPAL DE TRANSIÇÃO - PRAIA</a:t>
          </a:r>
        </a:p>
      </dgm:t>
    </dgm:pt>
    <dgm:pt modelId="{35300EE6-D6D1-4116-A78F-3361CDDF1FD4}" type="parTrans" cxnId="{AE7F5ADD-9AF0-41F7-9A38-DA3CFBA021AF}">
      <dgm:prSet/>
      <dgm:spPr/>
      <dgm:t>
        <a:bodyPr/>
        <a:lstStyle/>
        <a:p>
          <a:endParaRPr lang="pt-PT"/>
        </a:p>
      </dgm:t>
    </dgm:pt>
    <dgm:pt modelId="{ABE61C7A-73A0-4A7D-8A1E-FA0E1A45F84C}" type="sibTrans" cxnId="{AE7F5ADD-9AF0-41F7-9A38-DA3CFBA021AF}">
      <dgm:prSet/>
      <dgm:spPr/>
      <dgm:t>
        <a:bodyPr/>
        <a:lstStyle/>
        <a:p>
          <a:endParaRPr lang="pt-PT"/>
        </a:p>
      </dgm:t>
    </dgm:pt>
    <dgm:pt modelId="{BE657BD5-6489-4C02-9784-FD684FA9AC58}">
      <dgm:prSet phldrT="[Texto]" custT="1"/>
      <dgm:spPr/>
      <dgm:t>
        <a:bodyPr/>
        <a:lstStyle/>
        <a:p>
          <a:r>
            <a:rPr lang="pt-PT" sz="1000"/>
            <a:t>CONSELHO MUNICIPAL DE TRANSIÇÃO - SANTA CATARINA</a:t>
          </a:r>
        </a:p>
      </dgm:t>
    </dgm:pt>
    <dgm:pt modelId="{B3E6AAE6-3E8C-4FD9-B708-B0D2D0577919}" type="parTrans" cxnId="{5C46351E-F21D-40E8-B681-A85DDAC7F346}">
      <dgm:prSet/>
      <dgm:spPr/>
      <dgm:t>
        <a:bodyPr/>
        <a:lstStyle/>
        <a:p>
          <a:endParaRPr lang="pt-PT"/>
        </a:p>
      </dgm:t>
    </dgm:pt>
    <dgm:pt modelId="{EA45FA69-AB10-4B48-83BB-81AB1C36C0FE}" type="sibTrans" cxnId="{5C46351E-F21D-40E8-B681-A85DDAC7F346}">
      <dgm:prSet/>
      <dgm:spPr/>
      <dgm:t>
        <a:bodyPr/>
        <a:lstStyle/>
        <a:p>
          <a:endParaRPr lang="pt-PT"/>
        </a:p>
      </dgm:t>
    </dgm:pt>
    <dgm:pt modelId="{83579532-FC28-46FE-9CB5-656A4D9C19EF}">
      <dgm:prSet custT="1"/>
      <dgm:spPr/>
      <dgm:t>
        <a:bodyPr/>
        <a:lstStyle/>
        <a:p>
          <a:r>
            <a:rPr lang="pt-PT" sz="1050"/>
            <a:t>UNIDADE TÉCNICA -P </a:t>
          </a:r>
        </a:p>
      </dgm:t>
    </dgm:pt>
    <dgm:pt modelId="{DE6149B5-115B-4F27-8DB2-233D88809C59}" type="parTrans" cxnId="{547C9521-9028-45E2-8775-BDCB9CBBA47A}">
      <dgm:prSet/>
      <dgm:spPr/>
      <dgm:t>
        <a:bodyPr/>
        <a:lstStyle/>
        <a:p>
          <a:endParaRPr lang="pt-PT"/>
        </a:p>
      </dgm:t>
    </dgm:pt>
    <dgm:pt modelId="{EC7A9644-B8F9-4527-8EC3-15036B58D7C3}" type="sibTrans" cxnId="{547C9521-9028-45E2-8775-BDCB9CBBA47A}">
      <dgm:prSet/>
      <dgm:spPr/>
      <dgm:t>
        <a:bodyPr/>
        <a:lstStyle/>
        <a:p>
          <a:endParaRPr lang="pt-PT"/>
        </a:p>
      </dgm:t>
    </dgm:pt>
    <dgm:pt modelId="{CCE558D1-283E-481E-B427-6CCBD92C94BF}">
      <dgm:prSet custT="1"/>
      <dgm:spPr/>
      <dgm:t>
        <a:bodyPr/>
        <a:lstStyle/>
        <a:p>
          <a:r>
            <a:rPr lang="pt-PT" sz="1050"/>
            <a:t>UNIDADE TÉCNICA - SC</a:t>
          </a:r>
        </a:p>
      </dgm:t>
    </dgm:pt>
    <dgm:pt modelId="{35C71E25-A50E-4C45-8A80-D1A85F7BE43D}" type="parTrans" cxnId="{A6F821B2-2793-4A43-8B0B-3C32B5DBBE1F}">
      <dgm:prSet/>
      <dgm:spPr/>
      <dgm:t>
        <a:bodyPr/>
        <a:lstStyle/>
        <a:p>
          <a:endParaRPr lang="pt-PT"/>
        </a:p>
      </dgm:t>
    </dgm:pt>
    <dgm:pt modelId="{E33D9855-5F0B-4BB5-8F80-DD4905FEF785}" type="sibTrans" cxnId="{A6F821B2-2793-4A43-8B0B-3C32B5DBBE1F}">
      <dgm:prSet/>
      <dgm:spPr/>
      <dgm:t>
        <a:bodyPr/>
        <a:lstStyle/>
        <a:p>
          <a:endParaRPr lang="pt-PT"/>
        </a:p>
      </dgm:t>
    </dgm:pt>
    <dgm:pt modelId="{2F18FB2F-C5E4-4338-A831-020433990FB6}">
      <dgm:prSet custT="1"/>
      <dgm:spPr/>
      <dgm:t>
        <a:bodyPr/>
        <a:lstStyle/>
        <a:p>
          <a:r>
            <a:rPr lang="pt-PT" sz="1000"/>
            <a:t>FACILITADORES /OPERADORES LOCAIS</a:t>
          </a:r>
        </a:p>
      </dgm:t>
    </dgm:pt>
    <dgm:pt modelId="{C52E802B-4FA5-4E5D-B058-8F1D33ECCF09}" type="parTrans" cxnId="{9DF2D071-04B2-4575-9FD7-43445652A0C2}">
      <dgm:prSet/>
      <dgm:spPr/>
      <dgm:t>
        <a:bodyPr/>
        <a:lstStyle/>
        <a:p>
          <a:endParaRPr lang="pt-PT"/>
        </a:p>
      </dgm:t>
    </dgm:pt>
    <dgm:pt modelId="{B773B06C-F251-490B-A5CE-E73386C4A8E9}" type="sibTrans" cxnId="{9DF2D071-04B2-4575-9FD7-43445652A0C2}">
      <dgm:prSet/>
      <dgm:spPr/>
      <dgm:t>
        <a:bodyPr/>
        <a:lstStyle/>
        <a:p>
          <a:endParaRPr lang="pt-PT"/>
        </a:p>
      </dgm:t>
    </dgm:pt>
    <dgm:pt modelId="{FCD9B464-5549-4FC8-890F-43170D63ADDE}">
      <dgm:prSet custT="1"/>
      <dgm:spPr/>
      <dgm:t>
        <a:bodyPr/>
        <a:lstStyle/>
        <a:p>
          <a:r>
            <a:rPr lang="pt-PT" sz="1000"/>
            <a:t>FACILITADORES/OPERADORES LOCAIS</a:t>
          </a:r>
        </a:p>
      </dgm:t>
    </dgm:pt>
    <dgm:pt modelId="{8F13DFA5-E27F-4EF6-BD0E-3BB357E62BFE}" type="parTrans" cxnId="{5AEEA2E3-D6BB-4963-B62A-7C3F0BB4357B}">
      <dgm:prSet/>
      <dgm:spPr/>
      <dgm:t>
        <a:bodyPr/>
        <a:lstStyle/>
        <a:p>
          <a:endParaRPr lang="pt-PT"/>
        </a:p>
      </dgm:t>
    </dgm:pt>
    <dgm:pt modelId="{71345BF0-1EE4-4B10-AF95-63C7E3C222FD}" type="sibTrans" cxnId="{5AEEA2E3-D6BB-4963-B62A-7C3F0BB4357B}">
      <dgm:prSet/>
      <dgm:spPr/>
      <dgm:t>
        <a:bodyPr/>
        <a:lstStyle/>
        <a:p>
          <a:endParaRPr lang="pt-PT"/>
        </a:p>
      </dgm:t>
    </dgm:pt>
    <dgm:pt modelId="{85D48014-70E6-44AB-800C-52250A59E8F3}">
      <dgm:prSet custT="1"/>
      <dgm:spPr/>
      <dgm:t>
        <a:bodyPr/>
        <a:lstStyle/>
        <a:p>
          <a:r>
            <a:rPr lang="pt-PT" sz="1000"/>
            <a:t>FACILITADORES/OPERADORES LOCAIS</a:t>
          </a:r>
        </a:p>
      </dgm:t>
    </dgm:pt>
    <dgm:pt modelId="{2B79EDF4-6449-4355-BBDA-B6617A0DF520}" type="parTrans" cxnId="{03C78FEC-C4A6-4FC0-9C9A-C94337A4A583}">
      <dgm:prSet/>
      <dgm:spPr/>
      <dgm:t>
        <a:bodyPr/>
        <a:lstStyle/>
        <a:p>
          <a:endParaRPr lang="pt-PT"/>
        </a:p>
      </dgm:t>
    </dgm:pt>
    <dgm:pt modelId="{7A3B87EB-B38C-4DA0-A7DF-953818FA020D}" type="sibTrans" cxnId="{03C78FEC-C4A6-4FC0-9C9A-C94337A4A583}">
      <dgm:prSet/>
      <dgm:spPr/>
      <dgm:t>
        <a:bodyPr/>
        <a:lstStyle/>
        <a:p>
          <a:endParaRPr lang="pt-PT"/>
        </a:p>
      </dgm:t>
    </dgm:pt>
    <dgm:pt modelId="{654471EC-0CD4-45C2-9CCC-D052E0A4EC9B}">
      <dgm:prSet custT="1"/>
      <dgm:spPr/>
      <dgm:t>
        <a:bodyPr/>
        <a:lstStyle/>
        <a:p>
          <a:r>
            <a:rPr lang="pt-PT" sz="1000"/>
            <a:t>FACILITADORES/OPERADORES LOCAIS</a:t>
          </a:r>
        </a:p>
      </dgm:t>
    </dgm:pt>
    <dgm:pt modelId="{FA61B2E7-ADFA-4330-BBB4-6A5B6B599733}" type="parTrans" cxnId="{81094DCD-FEFA-4B99-8266-D574142A6B64}">
      <dgm:prSet/>
      <dgm:spPr/>
      <dgm:t>
        <a:bodyPr/>
        <a:lstStyle/>
        <a:p>
          <a:endParaRPr lang="pt-PT"/>
        </a:p>
      </dgm:t>
    </dgm:pt>
    <dgm:pt modelId="{8631BD4B-49FA-4250-B562-66BE82053853}" type="sibTrans" cxnId="{81094DCD-FEFA-4B99-8266-D574142A6B64}">
      <dgm:prSet/>
      <dgm:spPr/>
      <dgm:t>
        <a:bodyPr/>
        <a:lstStyle/>
        <a:p>
          <a:endParaRPr lang="pt-PT"/>
        </a:p>
      </dgm:t>
    </dgm:pt>
    <dgm:pt modelId="{5DC61569-466D-4CD4-A2C0-028D53CE46E0}">
      <dgm:prSet custT="1"/>
      <dgm:spPr/>
      <dgm:t>
        <a:bodyPr/>
        <a:lstStyle/>
        <a:p>
          <a:r>
            <a:rPr lang="pt-PT" sz="900"/>
            <a:t>PLATAFORMA DAS ONG - PARCEIRO TÉCNICO DE IMPLEMENTAÇÃO</a:t>
          </a:r>
        </a:p>
      </dgm:t>
    </dgm:pt>
    <dgm:pt modelId="{DA13827F-1BBD-4589-9D9D-3B336D47894C}" type="parTrans" cxnId="{860ECFB2-5A55-4AA0-9060-B7CE2526D91D}">
      <dgm:prSet/>
      <dgm:spPr/>
      <dgm:t>
        <a:bodyPr/>
        <a:lstStyle/>
        <a:p>
          <a:endParaRPr lang="pt-PT"/>
        </a:p>
      </dgm:t>
    </dgm:pt>
    <dgm:pt modelId="{132B0DA0-390D-4585-8582-ACD002FC068A}" type="sibTrans" cxnId="{860ECFB2-5A55-4AA0-9060-B7CE2526D91D}">
      <dgm:prSet/>
      <dgm:spPr/>
      <dgm:t>
        <a:bodyPr/>
        <a:lstStyle/>
        <a:p>
          <a:endParaRPr lang="pt-PT"/>
        </a:p>
      </dgm:t>
    </dgm:pt>
    <dgm:pt modelId="{11ADF44E-B8AD-4495-A491-4CF96359599B}" type="pres">
      <dgm:prSet presAssocID="{0747CD28-1651-4D19-8CEB-492CA0EDFD5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E3A71521-2D89-4F65-8535-ECD4035633D5}" type="pres">
      <dgm:prSet presAssocID="{1DE3122B-F04F-41E7-8BC0-E90826DDCF17}" presName="hierRoot1" presStyleCnt="0"/>
      <dgm:spPr/>
    </dgm:pt>
    <dgm:pt modelId="{2CBBE510-BA70-45FC-8347-B07FD6C2255D}" type="pres">
      <dgm:prSet presAssocID="{1DE3122B-F04F-41E7-8BC0-E90826DDCF17}" presName="composite" presStyleCnt="0"/>
      <dgm:spPr/>
    </dgm:pt>
    <dgm:pt modelId="{51552344-DB02-46F6-A528-6E2E4E5E7F89}" type="pres">
      <dgm:prSet presAssocID="{1DE3122B-F04F-41E7-8BC0-E90826DDCF17}" presName="background" presStyleLbl="node0" presStyleIdx="0" presStyleCnt="1"/>
      <dgm:spPr/>
    </dgm:pt>
    <dgm:pt modelId="{0262E993-4077-4C66-ABC4-56505AF6F640}" type="pres">
      <dgm:prSet presAssocID="{1DE3122B-F04F-41E7-8BC0-E90826DDCF17}" presName="text" presStyleLbl="fgAcc0" presStyleIdx="0" presStyleCnt="1" custScaleX="144627" custScaleY="15250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EBB6402A-4D09-4E9E-9220-A4F1BE62216B}" type="pres">
      <dgm:prSet presAssocID="{1DE3122B-F04F-41E7-8BC0-E90826DDCF17}" presName="hierChild2" presStyleCnt="0"/>
      <dgm:spPr/>
    </dgm:pt>
    <dgm:pt modelId="{9EE8DE81-E719-4355-A34A-8C51250F04BE}" type="pres">
      <dgm:prSet presAssocID="{606E820D-CD2B-4EA3-A91F-3ADC45E00C3D}" presName="Name10" presStyleLbl="parChTrans1D2" presStyleIdx="0" presStyleCnt="1"/>
      <dgm:spPr/>
      <dgm:t>
        <a:bodyPr/>
        <a:lstStyle/>
        <a:p>
          <a:endParaRPr lang="pt-PT"/>
        </a:p>
      </dgm:t>
    </dgm:pt>
    <dgm:pt modelId="{E66197F0-093E-44A7-85C4-B70C2F97FD24}" type="pres">
      <dgm:prSet presAssocID="{9064B2EA-D334-4215-BA2A-8327DE37CCAF}" presName="hierRoot2" presStyleCnt="0"/>
      <dgm:spPr/>
    </dgm:pt>
    <dgm:pt modelId="{2F92849C-1387-4A4B-BA37-1FB4A3296844}" type="pres">
      <dgm:prSet presAssocID="{9064B2EA-D334-4215-BA2A-8327DE37CCAF}" presName="composite2" presStyleCnt="0"/>
      <dgm:spPr/>
    </dgm:pt>
    <dgm:pt modelId="{254A64A2-225F-47A4-8659-159CE851E8EF}" type="pres">
      <dgm:prSet presAssocID="{9064B2EA-D334-4215-BA2A-8327DE37CCAF}" presName="background2" presStyleLbl="node2" presStyleIdx="0" presStyleCnt="1"/>
      <dgm:spPr/>
    </dgm:pt>
    <dgm:pt modelId="{D4C51AA0-4612-4869-A4EE-7DC154DD411C}" type="pres">
      <dgm:prSet presAssocID="{9064B2EA-D334-4215-BA2A-8327DE37CCAF}" presName="text2" presStyleLbl="fgAcc2" presStyleIdx="0" presStyleCnt="1" custScaleX="166409" custScaleY="208437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4FBDBD31-240A-4A9A-9BEC-8D7AA5DBB356}" type="pres">
      <dgm:prSet presAssocID="{9064B2EA-D334-4215-BA2A-8327DE37CCAF}" presName="hierChild3" presStyleCnt="0"/>
      <dgm:spPr/>
    </dgm:pt>
    <dgm:pt modelId="{CBB03BE5-D0D8-43DA-B0CA-1BC3390491D2}" type="pres">
      <dgm:prSet presAssocID="{35300EE6-D6D1-4116-A78F-3361CDDF1FD4}" presName="Name17" presStyleLbl="parChTrans1D3" presStyleIdx="0" presStyleCnt="3"/>
      <dgm:spPr/>
      <dgm:t>
        <a:bodyPr/>
        <a:lstStyle/>
        <a:p>
          <a:endParaRPr lang="pt-PT"/>
        </a:p>
      </dgm:t>
    </dgm:pt>
    <dgm:pt modelId="{8C351226-BD85-43E6-B376-C00BC0FE56B4}" type="pres">
      <dgm:prSet presAssocID="{606E7F7F-AC81-4321-B7AE-9852C9127142}" presName="hierRoot3" presStyleCnt="0"/>
      <dgm:spPr/>
    </dgm:pt>
    <dgm:pt modelId="{95E321F1-0E50-42EF-A04A-B02DB6BB309B}" type="pres">
      <dgm:prSet presAssocID="{606E7F7F-AC81-4321-B7AE-9852C9127142}" presName="composite3" presStyleCnt="0"/>
      <dgm:spPr/>
    </dgm:pt>
    <dgm:pt modelId="{AB8C213C-78A7-4736-9E4C-7837D776D505}" type="pres">
      <dgm:prSet presAssocID="{606E7F7F-AC81-4321-B7AE-9852C9127142}" presName="background3" presStyleLbl="node3" presStyleIdx="0" presStyleCnt="3"/>
      <dgm:spPr/>
    </dgm:pt>
    <dgm:pt modelId="{E306F5DC-8679-495B-A25D-D6A102A35849}" type="pres">
      <dgm:prSet presAssocID="{606E7F7F-AC81-4321-B7AE-9852C9127142}" presName="text3" presStyleLbl="fgAcc3" presStyleIdx="0" presStyleCnt="3" custScaleX="204723" custScaleY="16832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76EDD16A-6033-419D-BD71-8BEF4C40C0D9}" type="pres">
      <dgm:prSet presAssocID="{606E7F7F-AC81-4321-B7AE-9852C9127142}" presName="hierChild4" presStyleCnt="0"/>
      <dgm:spPr/>
    </dgm:pt>
    <dgm:pt modelId="{406689E4-069B-434E-824E-66C36432662F}" type="pres">
      <dgm:prSet presAssocID="{DE6149B5-115B-4F27-8DB2-233D88809C59}" presName="Name23" presStyleLbl="parChTrans1D4" presStyleIdx="0" presStyleCnt="6"/>
      <dgm:spPr/>
      <dgm:t>
        <a:bodyPr/>
        <a:lstStyle/>
        <a:p>
          <a:endParaRPr lang="pt-PT"/>
        </a:p>
      </dgm:t>
    </dgm:pt>
    <dgm:pt modelId="{662EC3E1-7122-4D55-9759-1B044C250085}" type="pres">
      <dgm:prSet presAssocID="{83579532-FC28-46FE-9CB5-656A4D9C19EF}" presName="hierRoot4" presStyleCnt="0"/>
      <dgm:spPr/>
    </dgm:pt>
    <dgm:pt modelId="{45865904-A124-47DB-9879-1E0E1BC90414}" type="pres">
      <dgm:prSet presAssocID="{83579532-FC28-46FE-9CB5-656A4D9C19EF}" presName="composite4" presStyleCnt="0"/>
      <dgm:spPr/>
    </dgm:pt>
    <dgm:pt modelId="{6FDF5025-A92A-497E-B789-FA9EFC2606D8}" type="pres">
      <dgm:prSet presAssocID="{83579532-FC28-46FE-9CB5-656A4D9C19EF}" presName="background4" presStyleLbl="node4" presStyleIdx="0" presStyleCnt="6"/>
      <dgm:spPr/>
    </dgm:pt>
    <dgm:pt modelId="{1DAF5194-21C6-477C-AB5C-60F9282119E0}" type="pres">
      <dgm:prSet presAssocID="{83579532-FC28-46FE-9CB5-656A4D9C19EF}" presName="text4" presStyleLbl="fgAcc4" presStyleIdx="0" presStyleCnt="6" custScaleX="183937" custScaleY="12729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CB9651F-BB2A-4DA0-B6B0-5117D0A05CAF}" type="pres">
      <dgm:prSet presAssocID="{83579532-FC28-46FE-9CB5-656A4D9C19EF}" presName="hierChild5" presStyleCnt="0"/>
      <dgm:spPr/>
    </dgm:pt>
    <dgm:pt modelId="{624BC800-53BF-4846-BE04-EDB7968F29F5}" type="pres">
      <dgm:prSet presAssocID="{C52E802B-4FA5-4E5D-B058-8F1D33ECCF09}" presName="Name23" presStyleLbl="parChTrans1D4" presStyleIdx="1" presStyleCnt="6"/>
      <dgm:spPr/>
      <dgm:t>
        <a:bodyPr/>
        <a:lstStyle/>
        <a:p>
          <a:endParaRPr lang="pt-PT"/>
        </a:p>
      </dgm:t>
    </dgm:pt>
    <dgm:pt modelId="{7690C78F-6A7E-4209-8A4D-D635202BB76E}" type="pres">
      <dgm:prSet presAssocID="{2F18FB2F-C5E4-4338-A831-020433990FB6}" presName="hierRoot4" presStyleCnt="0"/>
      <dgm:spPr/>
    </dgm:pt>
    <dgm:pt modelId="{80AC9B99-F3CE-44FD-B835-853D71FD6531}" type="pres">
      <dgm:prSet presAssocID="{2F18FB2F-C5E4-4338-A831-020433990FB6}" presName="composite4" presStyleCnt="0"/>
      <dgm:spPr/>
    </dgm:pt>
    <dgm:pt modelId="{4C424A1E-398C-4E00-8C6B-7AF6D6BE8289}" type="pres">
      <dgm:prSet presAssocID="{2F18FB2F-C5E4-4338-A831-020433990FB6}" presName="background4" presStyleLbl="node4" presStyleIdx="1" presStyleCnt="6"/>
      <dgm:spPr/>
    </dgm:pt>
    <dgm:pt modelId="{1485860F-527D-4762-89E8-83E3B60B15CC}" type="pres">
      <dgm:prSet presAssocID="{2F18FB2F-C5E4-4338-A831-020433990FB6}" presName="text4" presStyleLbl="fgAcc4" presStyleIdx="1" presStyleCnt="6" custScaleX="150398" custScaleY="15501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1A0C5FCA-FD54-41BF-ADED-CFC213933138}" type="pres">
      <dgm:prSet presAssocID="{2F18FB2F-C5E4-4338-A831-020433990FB6}" presName="hierChild5" presStyleCnt="0"/>
      <dgm:spPr/>
    </dgm:pt>
    <dgm:pt modelId="{D742D630-C4B5-415F-860D-6F4770CF086B}" type="pres">
      <dgm:prSet presAssocID="{2B79EDF4-6449-4355-BBDA-B6617A0DF520}" presName="Name23" presStyleLbl="parChTrans1D4" presStyleIdx="2" presStyleCnt="6"/>
      <dgm:spPr/>
      <dgm:t>
        <a:bodyPr/>
        <a:lstStyle/>
        <a:p>
          <a:endParaRPr lang="pt-PT"/>
        </a:p>
      </dgm:t>
    </dgm:pt>
    <dgm:pt modelId="{548E162B-4F87-4962-8474-A887C7B7ED3B}" type="pres">
      <dgm:prSet presAssocID="{85D48014-70E6-44AB-800C-52250A59E8F3}" presName="hierRoot4" presStyleCnt="0"/>
      <dgm:spPr/>
    </dgm:pt>
    <dgm:pt modelId="{17A6DEDA-B5DC-4430-8936-618A5D513F64}" type="pres">
      <dgm:prSet presAssocID="{85D48014-70E6-44AB-800C-52250A59E8F3}" presName="composite4" presStyleCnt="0"/>
      <dgm:spPr/>
    </dgm:pt>
    <dgm:pt modelId="{9EE17FF9-469C-4360-BD80-77F9007FEF2C}" type="pres">
      <dgm:prSet presAssocID="{85D48014-70E6-44AB-800C-52250A59E8F3}" presName="background4" presStyleLbl="node4" presStyleIdx="2" presStyleCnt="6"/>
      <dgm:spPr/>
    </dgm:pt>
    <dgm:pt modelId="{9110DD1B-85CD-4E33-B433-69EAF07FA0EC}" type="pres">
      <dgm:prSet presAssocID="{85D48014-70E6-44AB-800C-52250A59E8F3}" presName="text4" presStyleLbl="fgAcc4" presStyleIdx="2" presStyleCnt="6" custFlipHor="1" custScaleX="130310" custScaleY="160167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B92FCAC3-BE63-4BA4-BBB7-28C552C87FA0}" type="pres">
      <dgm:prSet presAssocID="{85D48014-70E6-44AB-800C-52250A59E8F3}" presName="hierChild5" presStyleCnt="0"/>
      <dgm:spPr/>
    </dgm:pt>
    <dgm:pt modelId="{822007FF-BC35-43A1-95D1-AC56BB4A560A}" type="pres">
      <dgm:prSet presAssocID="{B3E6AAE6-3E8C-4FD9-B708-B0D2D0577919}" presName="Name17" presStyleLbl="parChTrans1D3" presStyleIdx="1" presStyleCnt="3"/>
      <dgm:spPr/>
      <dgm:t>
        <a:bodyPr/>
        <a:lstStyle/>
        <a:p>
          <a:endParaRPr lang="pt-PT"/>
        </a:p>
      </dgm:t>
    </dgm:pt>
    <dgm:pt modelId="{02211CB5-F4E7-40AD-961B-CC95302139F8}" type="pres">
      <dgm:prSet presAssocID="{BE657BD5-6489-4C02-9784-FD684FA9AC58}" presName="hierRoot3" presStyleCnt="0"/>
      <dgm:spPr/>
    </dgm:pt>
    <dgm:pt modelId="{8160DFA4-29BF-4FEE-BA27-923AFB58E237}" type="pres">
      <dgm:prSet presAssocID="{BE657BD5-6489-4C02-9784-FD684FA9AC58}" presName="composite3" presStyleCnt="0"/>
      <dgm:spPr/>
    </dgm:pt>
    <dgm:pt modelId="{0B0A5EB9-541E-4083-9CB5-C1FB31A3D39D}" type="pres">
      <dgm:prSet presAssocID="{BE657BD5-6489-4C02-9784-FD684FA9AC58}" presName="background3" presStyleLbl="node3" presStyleIdx="1" presStyleCnt="3"/>
      <dgm:spPr/>
    </dgm:pt>
    <dgm:pt modelId="{1AEECDA6-AA55-417A-A48D-0AAD1FC60F89}" type="pres">
      <dgm:prSet presAssocID="{BE657BD5-6489-4C02-9784-FD684FA9AC58}" presName="text3" presStyleLbl="fgAcc3" presStyleIdx="1" presStyleCnt="3" custScaleX="198767" custScaleY="18330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13B0AC41-EABA-4E18-9CA2-D48BB2C8C0A1}" type="pres">
      <dgm:prSet presAssocID="{BE657BD5-6489-4C02-9784-FD684FA9AC58}" presName="hierChild4" presStyleCnt="0"/>
      <dgm:spPr/>
    </dgm:pt>
    <dgm:pt modelId="{ECB6C9FB-4A65-4E66-A536-DC387E1DEFAC}" type="pres">
      <dgm:prSet presAssocID="{35C71E25-A50E-4C45-8A80-D1A85F7BE43D}" presName="Name23" presStyleLbl="parChTrans1D4" presStyleIdx="3" presStyleCnt="6"/>
      <dgm:spPr/>
      <dgm:t>
        <a:bodyPr/>
        <a:lstStyle/>
        <a:p>
          <a:endParaRPr lang="pt-PT"/>
        </a:p>
      </dgm:t>
    </dgm:pt>
    <dgm:pt modelId="{B1937F2D-F480-46C2-BD45-373DCC736BD2}" type="pres">
      <dgm:prSet presAssocID="{CCE558D1-283E-481E-B427-6CCBD92C94BF}" presName="hierRoot4" presStyleCnt="0"/>
      <dgm:spPr/>
    </dgm:pt>
    <dgm:pt modelId="{601DD4C9-BC5D-4B9D-9663-5FE69399D5CE}" type="pres">
      <dgm:prSet presAssocID="{CCE558D1-283E-481E-B427-6CCBD92C94BF}" presName="composite4" presStyleCnt="0"/>
      <dgm:spPr/>
    </dgm:pt>
    <dgm:pt modelId="{8284DD69-DF94-4058-A790-489B0AC9CE17}" type="pres">
      <dgm:prSet presAssocID="{CCE558D1-283E-481E-B427-6CCBD92C94BF}" presName="background4" presStyleLbl="node4" presStyleIdx="3" presStyleCnt="6"/>
      <dgm:spPr/>
    </dgm:pt>
    <dgm:pt modelId="{8A00CB0C-D764-4A7D-968D-8C33686896DB}" type="pres">
      <dgm:prSet presAssocID="{CCE558D1-283E-481E-B427-6CCBD92C94BF}" presName="text4" presStyleLbl="fgAcc4" presStyleIdx="3" presStyleCnt="6" custScaleX="186295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AA518901-9C07-4BFB-A672-3911DA62BA04}" type="pres">
      <dgm:prSet presAssocID="{CCE558D1-283E-481E-B427-6CCBD92C94BF}" presName="hierChild5" presStyleCnt="0"/>
      <dgm:spPr/>
    </dgm:pt>
    <dgm:pt modelId="{F328BA20-5535-4D59-8BE1-581041FD6136}" type="pres">
      <dgm:prSet presAssocID="{FA61B2E7-ADFA-4330-BBB4-6A5B6B599733}" presName="Name23" presStyleLbl="parChTrans1D4" presStyleIdx="4" presStyleCnt="6"/>
      <dgm:spPr/>
      <dgm:t>
        <a:bodyPr/>
        <a:lstStyle/>
        <a:p>
          <a:endParaRPr lang="pt-PT"/>
        </a:p>
      </dgm:t>
    </dgm:pt>
    <dgm:pt modelId="{55B7B692-72E2-43EF-B480-0817375F3F21}" type="pres">
      <dgm:prSet presAssocID="{654471EC-0CD4-45C2-9CCC-D052E0A4EC9B}" presName="hierRoot4" presStyleCnt="0"/>
      <dgm:spPr/>
    </dgm:pt>
    <dgm:pt modelId="{3468941D-F2F9-4E2D-A100-D64442DDEE93}" type="pres">
      <dgm:prSet presAssocID="{654471EC-0CD4-45C2-9CCC-D052E0A4EC9B}" presName="composite4" presStyleCnt="0"/>
      <dgm:spPr/>
    </dgm:pt>
    <dgm:pt modelId="{F9A65B0D-B6C1-4D2C-A691-2D48093378BF}" type="pres">
      <dgm:prSet presAssocID="{654471EC-0CD4-45C2-9CCC-D052E0A4EC9B}" presName="background4" presStyleLbl="node4" presStyleIdx="4" presStyleCnt="6"/>
      <dgm:spPr/>
    </dgm:pt>
    <dgm:pt modelId="{DC7449EE-4022-4613-9F01-8EA8A16DE81E}" type="pres">
      <dgm:prSet presAssocID="{654471EC-0CD4-45C2-9CCC-D052E0A4EC9B}" presName="text4" presStyleLbl="fgAcc4" presStyleIdx="4" presStyleCnt="6" custFlipHor="1" custScaleX="128689" custScaleY="160566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B68C12F0-8426-4484-9BDE-7082A7AC9B55}" type="pres">
      <dgm:prSet presAssocID="{654471EC-0CD4-45C2-9CCC-D052E0A4EC9B}" presName="hierChild5" presStyleCnt="0"/>
      <dgm:spPr/>
    </dgm:pt>
    <dgm:pt modelId="{E7F307EC-CBD6-4575-8E6C-703C2F151BF8}" type="pres">
      <dgm:prSet presAssocID="{8F13DFA5-E27F-4EF6-BD0E-3BB357E62BFE}" presName="Name23" presStyleLbl="parChTrans1D4" presStyleIdx="5" presStyleCnt="6"/>
      <dgm:spPr/>
      <dgm:t>
        <a:bodyPr/>
        <a:lstStyle/>
        <a:p>
          <a:endParaRPr lang="pt-PT"/>
        </a:p>
      </dgm:t>
    </dgm:pt>
    <dgm:pt modelId="{DB81E39C-B216-4019-95BD-AA3E7BE55040}" type="pres">
      <dgm:prSet presAssocID="{FCD9B464-5549-4FC8-890F-43170D63ADDE}" presName="hierRoot4" presStyleCnt="0"/>
      <dgm:spPr/>
    </dgm:pt>
    <dgm:pt modelId="{C5440DC9-450F-4FEE-9737-CB1298BA74FC}" type="pres">
      <dgm:prSet presAssocID="{FCD9B464-5549-4FC8-890F-43170D63ADDE}" presName="composite4" presStyleCnt="0"/>
      <dgm:spPr/>
    </dgm:pt>
    <dgm:pt modelId="{8E40109F-7990-4F7B-B4B3-D494CFCB7001}" type="pres">
      <dgm:prSet presAssocID="{FCD9B464-5549-4FC8-890F-43170D63ADDE}" presName="background4" presStyleLbl="node4" presStyleIdx="5" presStyleCnt="6"/>
      <dgm:spPr/>
    </dgm:pt>
    <dgm:pt modelId="{AB12F90E-A041-4343-9195-9425EFC2892F}" type="pres">
      <dgm:prSet presAssocID="{FCD9B464-5549-4FC8-890F-43170D63ADDE}" presName="text4" presStyleLbl="fgAcc4" presStyleIdx="5" presStyleCnt="6" custScaleX="147590" custScaleY="16953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6686906-52F3-428D-A40C-4FDAC48DC04B}" type="pres">
      <dgm:prSet presAssocID="{FCD9B464-5549-4FC8-890F-43170D63ADDE}" presName="hierChild5" presStyleCnt="0"/>
      <dgm:spPr/>
    </dgm:pt>
    <dgm:pt modelId="{91B81168-8A01-40A5-B49F-DA9BF1755129}" type="pres">
      <dgm:prSet presAssocID="{DA13827F-1BBD-4589-9D9D-3B336D47894C}" presName="Name17" presStyleLbl="parChTrans1D3" presStyleIdx="2" presStyleCnt="3"/>
      <dgm:spPr/>
      <dgm:t>
        <a:bodyPr/>
        <a:lstStyle/>
        <a:p>
          <a:endParaRPr lang="pt-PT"/>
        </a:p>
      </dgm:t>
    </dgm:pt>
    <dgm:pt modelId="{066CB78B-5A52-47D7-9A68-E277AF17E40F}" type="pres">
      <dgm:prSet presAssocID="{5DC61569-466D-4CD4-A2C0-028D53CE46E0}" presName="hierRoot3" presStyleCnt="0"/>
      <dgm:spPr/>
    </dgm:pt>
    <dgm:pt modelId="{57E66D76-4BD0-444D-8790-8FF829633993}" type="pres">
      <dgm:prSet presAssocID="{5DC61569-466D-4CD4-A2C0-028D53CE46E0}" presName="composite3" presStyleCnt="0"/>
      <dgm:spPr/>
    </dgm:pt>
    <dgm:pt modelId="{02433926-F7CD-4025-856B-94E2BC48A34E}" type="pres">
      <dgm:prSet presAssocID="{5DC61569-466D-4CD4-A2C0-028D53CE46E0}" presName="background3" presStyleLbl="node3" presStyleIdx="2" presStyleCnt="3"/>
      <dgm:spPr/>
    </dgm:pt>
    <dgm:pt modelId="{EDCD2B70-08D3-4E84-926A-4681F80D37DF}" type="pres">
      <dgm:prSet presAssocID="{5DC61569-466D-4CD4-A2C0-028D53CE46E0}" presName="text3" presStyleLbl="fgAcc3" presStyleIdx="2" presStyleCnt="3" custScaleX="139963" custScaleY="176829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3BAB7A6-139E-414D-8216-E17F71B7D787}" type="pres">
      <dgm:prSet presAssocID="{5DC61569-466D-4CD4-A2C0-028D53CE46E0}" presName="hierChild4" presStyleCnt="0"/>
      <dgm:spPr/>
    </dgm:pt>
  </dgm:ptLst>
  <dgm:cxnLst>
    <dgm:cxn modelId="{FC8DB26A-008F-4B3A-ADD3-E0D5B8CAEF61}" type="presOf" srcId="{FCD9B464-5549-4FC8-890F-43170D63ADDE}" destId="{AB12F90E-A041-4343-9195-9425EFC2892F}" srcOrd="0" destOrd="0" presId="urn:microsoft.com/office/officeart/2005/8/layout/hierarchy1"/>
    <dgm:cxn modelId="{5E6ABCDC-E86F-4FF6-AB66-92EDCF1EAFD5}" type="presOf" srcId="{5DC61569-466D-4CD4-A2C0-028D53CE46E0}" destId="{EDCD2B70-08D3-4E84-926A-4681F80D37DF}" srcOrd="0" destOrd="0" presId="urn:microsoft.com/office/officeart/2005/8/layout/hierarchy1"/>
    <dgm:cxn modelId="{79A983BC-CA27-4D7C-B1D1-156B78AA3168}" type="presOf" srcId="{DA13827F-1BBD-4589-9D9D-3B336D47894C}" destId="{91B81168-8A01-40A5-B49F-DA9BF1755129}" srcOrd="0" destOrd="0" presId="urn:microsoft.com/office/officeart/2005/8/layout/hierarchy1"/>
    <dgm:cxn modelId="{DA5D70FA-BABB-428C-A602-81B63F0796E4}" type="presOf" srcId="{85D48014-70E6-44AB-800C-52250A59E8F3}" destId="{9110DD1B-85CD-4E33-B433-69EAF07FA0EC}" srcOrd="0" destOrd="0" presId="urn:microsoft.com/office/officeart/2005/8/layout/hierarchy1"/>
    <dgm:cxn modelId="{5A1E5659-87C0-4F50-8B23-34B4686B7433}" type="presOf" srcId="{9064B2EA-D334-4215-BA2A-8327DE37CCAF}" destId="{D4C51AA0-4612-4869-A4EE-7DC154DD411C}" srcOrd="0" destOrd="0" presId="urn:microsoft.com/office/officeart/2005/8/layout/hierarchy1"/>
    <dgm:cxn modelId="{485EBCEA-636C-485E-8338-F05675A3716E}" type="presOf" srcId="{C52E802B-4FA5-4E5D-B058-8F1D33ECCF09}" destId="{624BC800-53BF-4846-BE04-EDB7968F29F5}" srcOrd="0" destOrd="0" presId="urn:microsoft.com/office/officeart/2005/8/layout/hierarchy1"/>
    <dgm:cxn modelId="{03C78FEC-C4A6-4FC0-9C9A-C94337A4A583}" srcId="{83579532-FC28-46FE-9CB5-656A4D9C19EF}" destId="{85D48014-70E6-44AB-800C-52250A59E8F3}" srcOrd="1" destOrd="0" parTransId="{2B79EDF4-6449-4355-BBDA-B6617A0DF520}" sibTransId="{7A3B87EB-B38C-4DA0-A7DF-953818FA020D}"/>
    <dgm:cxn modelId="{F2669B2F-1F6E-4385-9BD7-A1F04BB9DFC2}" type="presOf" srcId="{606E820D-CD2B-4EA3-A91F-3ADC45E00C3D}" destId="{9EE8DE81-E719-4355-A34A-8C51250F04BE}" srcOrd="0" destOrd="0" presId="urn:microsoft.com/office/officeart/2005/8/layout/hierarchy1"/>
    <dgm:cxn modelId="{FAAB829B-D68D-4D24-816D-90A72A059B5E}" srcId="{1DE3122B-F04F-41E7-8BC0-E90826DDCF17}" destId="{9064B2EA-D334-4215-BA2A-8327DE37CCAF}" srcOrd="0" destOrd="0" parTransId="{606E820D-CD2B-4EA3-A91F-3ADC45E00C3D}" sibTransId="{D48ADC6A-0EA8-4F75-A4CD-C3DF6B4647E9}"/>
    <dgm:cxn modelId="{5AEEA2E3-D6BB-4963-B62A-7C3F0BB4357B}" srcId="{CCE558D1-283E-481E-B427-6CCBD92C94BF}" destId="{FCD9B464-5549-4FC8-890F-43170D63ADDE}" srcOrd="1" destOrd="0" parTransId="{8F13DFA5-E27F-4EF6-BD0E-3BB357E62BFE}" sibTransId="{71345BF0-1EE4-4B10-AF95-63C7E3C222FD}"/>
    <dgm:cxn modelId="{BF6C48E1-4086-493C-8D8A-700468BFEAC6}" type="presOf" srcId="{35C71E25-A50E-4C45-8A80-D1A85F7BE43D}" destId="{ECB6C9FB-4A65-4E66-A536-DC387E1DEFAC}" srcOrd="0" destOrd="0" presId="urn:microsoft.com/office/officeart/2005/8/layout/hierarchy1"/>
    <dgm:cxn modelId="{A6F821B2-2793-4A43-8B0B-3C32B5DBBE1F}" srcId="{BE657BD5-6489-4C02-9784-FD684FA9AC58}" destId="{CCE558D1-283E-481E-B427-6CCBD92C94BF}" srcOrd="0" destOrd="0" parTransId="{35C71E25-A50E-4C45-8A80-D1A85F7BE43D}" sibTransId="{E33D9855-5F0B-4BB5-8F80-DD4905FEF785}"/>
    <dgm:cxn modelId="{B2CB6990-E595-4D0E-A5ED-205B07F8D3BC}" type="presOf" srcId="{CCE558D1-283E-481E-B427-6CCBD92C94BF}" destId="{8A00CB0C-D764-4A7D-968D-8C33686896DB}" srcOrd="0" destOrd="0" presId="urn:microsoft.com/office/officeart/2005/8/layout/hierarchy1"/>
    <dgm:cxn modelId="{E316A32C-F623-4D8C-A140-CDC8832421E3}" type="presOf" srcId="{83579532-FC28-46FE-9CB5-656A4D9C19EF}" destId="{1DAF5194-21C6-477C-AB5C-60F9282119E0}" srcOrd="0" destOrd="0" presId="urn:microsoft.com/office/officeart/2005/8/layout/hierarchy1"/>
    <dgm:cxn modelId="{5564EB44-80E1-4731-BA67-F2725280AEDC}" type="presOf" srcId="{0747CD28-1651-4D19-8CEB-492CA0EDFD52}" destId="{11ADF44E-B8AD-4495-A491-4CF96359599B}" srcOrd="0" destOrd="0" presId="urn:microsoft.com/office/officeart/2005/8/layout/hierarchy1"/>
    <dgm:cxn modelId="{0B236F26-2CAE-429C-B429-E974E5FFFA4A}" type="presOf" srcId="{BE657BD5-6489-4C02-9784-FD684FA9AC58}" destId="{1AEECDA6-AA55-417A-A48D-0AAD1FC60F89}" srcOrd="0" destOrd="0" presId="urn:microsoft.com/office/officeart/2005/8/layout/hierarchy1"/>
    <dgm:cxn modelId="{46F37F51-1D71-4EAD-97A4-1256A6EAC763}" type="presOf" srcId="{654471EC-0CD4-45C2-9CCC-D052E0A4EC9B}" destId="{DC7449EE-4022-4613-9F01-8EA8A16DE81E}" srcOrd="0" destOrd="0" presId="urn:microsoft.com/office/officeart/2005/8/layout/hierarchy1"/>
    <dgm:cxn modelId="{54045118-BF62-4F3A-B16E-C575E2CC2D21}" type="presOf" srcId="{2B79EDF4-6449-4355-BBDA-B6617A0DF520}" destId="{D742D630-C4B5-415F-860D-6F4770CF086B}" srcOrd="0" destOrd="0" presId="urn:microsoft.com/office/officeart/2005/8/layout/hierarchy1"/>
    <dgm:cxn modelId="{3F7FD371-3B5D-49C0-B563-FB6AD5A1518B}" type="presOf" srcId="{B3E6AAE6-3E8C-4FD9-B708-B0D2D0577919}" destId="{822007FF-BC35-43A1-95D1-AC56BB4A560A}" srcOrd="0" destOrd="0" presId="urn:microsoft.com/office/officeart/2005/8/layout/hierarchy1"/>
    <dgm:cxn modelId="{987B6F47-F669-46EE-93F8-7149E3CB92EE}" type="presOf" srcId="{35300EE6-D6D1-4116-A78F-3361CDDF1FD4}" destId="{CBB03BE5-D0D8-43DA-B0CA-1BC3390491D2}" srcOrd="0" destOrd="0" presId="urn:microsoft.com/office/officeart/2005/8/layout/hierarchy1"/>
    <dgm:cxn modelId="{81094DCD-FEFA-4B99-8266-D574142A6B64}" srcId="{CCE558D1-283E-481E-B427-6CCBD92C94BF}" destId="{654471EC-0CD4-45C2-9CCC-D052E0A4EC9B}" srcOrd="0" destOrd="0" parTransId="{FA61B2E7-ADFA-4330-BBB4-6A5B6B599733}" sibTransId="{8631BD4B-49FA-4250-B562-66BE82053853}"/>
    <dgm:cxn modelId="{EE5B3B8D-A4CF-47C9-BC56-E064ACBD4F6A}" type="presOf" srcId="{DE6149B5-115B-4F27-8DB2-233D88809C59}" destId="{406689E4-069B-434E-824E-66C36432662F}" srcOrd="0" destOrd="0" presId="urn:microsoft.com/office/officeart/2005/8/layout/hierarchy1"/>
    <dgm:cxn modelId="{547C9521-9028-45E2-8775-BDCB9CBBA47A}" srcId="{606E7F7F-AC81-4321-B7AE-9852C9127142}" destId="{83579532-FC28-46FE-9CB5-656A4D9C19EF}" srcOrd="0" destOrd="0" parTransId="{DE6149B5-115B-4F27-8DB2-233D88809C59}" sibTransId="{EC7A9644-B8F9-4527-8EC3-15036B58D7C3}"/>
    <dgm:cxn modelId="{85FEE253-3D87-4699-A3A9-5EBCE5B73007}" type="presOf" srcId="{8F13DFA5-E27F-4EF6-BD0E-3BB357E62BFE}" destId="{E7F307EC-CBD6-4575-8E6C-703C2F151BF8}" srcOrd="0" destOrd="0" presId="urn:microsoft.com/office/officeart/2005/8/layout/hierarchy1"/>
    <dgm:cxn modelId="{AE7F5ADD-9AF0-41F7-9A38-DA3CFBA021AF}" srcId="{9064B2EA-D334-4215-BA2A-8327DE37CCAF}" destId="{606E7F7F-AC81-4321-B7AE-9852C9127142}" srcOrd="0" destOrd="0" parTransId="{35300EE6-D6D1-4116-A78F-3361CDDF1FD4}" sibTransId="{ABE61C7A-73A0-4A7D-8A1E-FA0E1A45F84C}"/>
    <dgm:cxn modelId="{CBA8E11B-C545-4C9A-8A33-FE597F80760F}" type="presOf" srcId="{FA61B2E7-ADFA-4330-BBB4-6A5B6B599733}" destId="{F328BA20-5535-4D59-8BE1-581041FD6136}" srcOrd="0" destOrd="0" presId="urn:microsoft.com/office/officeart/2005/8/layout/hierarchy1"/>
    <dgm:cxn modelId="{DA93D497-396E-4BD8-9D4F-C05F45984F4A}" srcId="{0747CD28-1651-4D19-8CEB-492CA0EDFD52}" destId="{1DE3122B-F04F-41E7-8BC0-E90826DDCF17}" srcOrd="0" destOrd="0" parTransId="{DB03D78C-3761-43A9-B939-B6AC07CF442D}" sibTransId="{D5A144B8-2ECF-4649-877F-797CE712C7EB}"/>
    <dgm:cxn modelId="{860ECFB2-5A55-4AA0-9060-B7CE2526D91D}" srcId="{9064B2EA-D334-4215-BA2A-8327DE37CCAF}" destId="{5DC61569-466D-4CD4-A2C0-028D53CE46E0}" srcOrd="2" destOrd="0" parTransId="{DA13827F-1BBD-4589-9D9D-3B336D47894C}" sibTransId="{132B0DA0-390D-4585-8582-ACD002FC068A}"/>
    <dgm:cxn modelId="{9DF2D071-04B2-4575-9FD7-43445652A0C2}" srcId="{83579532-FC28-46FE-9CB5-656A4D9C19EF}" destId="{2F18FB2F-C5E4-4338-A831-020433990FB6}" srcOrd="0" destOrd="0" parTransId="{C52E802B-4FA5-4E5D-B058-8F1D33ECCF09}" sibTransId="{B773B06C-F251-490B-A5CE-E73386C4A8E9}"/>
    <dgm:cxn modelId="{86814A03-ABFB-44D1-A4CE-6DFED8A17E91}" type="presOf" srcId="{1DE3122B-F04F-41E7-8BC0-E90826DDCF17}" destId="{0262E993-4077-4C66-ABC4-56505AF6F640}" srcOrd="0" destOrd="0" presId="urn:microsoft.com/office/officeart/2005/8/layout/hierarchy1"/>
    <dgm:cxn modelId="{AF7BA311-E0C7-4C91-9CE2-13CF5AB40BA9}" type="presOf" srcId="{2F18FB2F-C5E4-4338-A831-020433990FB6}" destId="{1485860F-527D-4762-89E8-83E3B60B15CC}" srcOrd="0" destOrd="0" presId="urn:microsoft.com/office/officeart/2005/8/layout/hierarchy1"/>
    <dgm:cxn modelId="{5C46351E-F21D-40E8-B681-A85DDAC7F346}" srcId="{9064B2EA-D334-4215-BA2A-8327DE37CCAF}" destId="{BE657BD5-6489-4C02-9784-FD684FA9AC58}" srcOrd="1" destOrd="0" parTransId="{B3E6AAE6-3E8C-4FD9-B708-B0D2D0577919}" sibTransId="{EA45FA69-AB10-4B48-83BB-81AB1C36C0FE}"/>
    <dgm:cxn modelId="{A9CD4E84-4E54-41D2-9685-572B9EF19F74}" type="presOf" srcId="{606E7F7F-AC81-4321-B7AE-9852C9127142}" destId="{E306F5DC-8679-495B-A25D-D6A102A35849}" srcOrd="0" destOrd="0" presId="urn:microsoft.com/office/officeart/2005/8/layout/hierarchy1"/>
    <dgm:cxn modelId="{01B6F7FE-D548-462F-8AAB-34C7DAEF4233}" type="presParOf" srcId="{11ADF44E-B8AD-4495-A491-4CF96359599B}" destId="{E3A71521-2D89-4F65-8535-ECD4035633D5}" srcOrd="0" destOrd="0" presId="urn:microsoft.com/office/officeart/2005/8/layout/hierarchy1"/>
    <dgm:cxn modelId="{375A68E1-E4A7-4547-85D4-C06F4BE58E4A}" type="presParOf" srcId="{E3A71521-2D89-4F65-8535-ECD4035633D5}" destId="{2CBBE510-BA70-45FC-8347-B07FD6C2255D}" srcOrd="0" destOrd="0" presId="urn:microsoft.com/office/officeart/2005/8/layout/hierarchy1"/>
    <dgm:cxn modelId="{63EBCAFC-7B33-42A4-A44F-0923B262A09F}" type="presParOf" srcId="{2CBBE510-BA70-45FC-8347-B07FD6C2255D}" destId="{51552344-DB02-46F6-A528-6E2E4E5E7F89}" srcOrd="0" destOrd="0" presId="urn:microsoft.com/office/officeart/2005/8/layout/hierarchy1"/>
    <dgm:cxn modelId="{456C99A7-E690-4014-BEAA-BA105750533B}" type="presParOf" srcId="{2CBBE510-BA70-45FC-8347-B07FD6C2255D}" destId="{0262E993-4077-4C66-ABC4-56505AF6F640}" srcOrd="1" destOrd="0" presId="urn:microsoft.com/office/officeart/2005/8/layout/hierarchy1"/>
    <dgm:cxn modelId="{45D8B8DF-2B32-4089-BC39-A718FE7DEA6E}" type="presParOf" srcId="{E3A71521-2D89-4F65-8535-ECD4035633D5}" destId="{EBB6402A-4D09-4E9E-9220-A4F1BE62216B}" srcOrd="1" destOrd="0" presId="urn:microsoft.com/office/officeart/2005/8/layout/hierarchy1"/>
    <dgm:cxn modelId="{E6DFEAAB-D587-4C96-B041-B024EF9BD733}" type="presParOf" srcId="{EBB6402A-4D09-4E9E-9220-A4F1BE62216B}" destId="{9EE8DE81-E719-4355-A34A-8C51250F04BE}" srcOrd="0" destOrd="0" presId="urn:microsoft.com/office/officeart/2005/8/layout/hierarchy1"/>
    <dgm:cxn modelId="{64E834D6-17CF-47C5-813D-E9E0BBF4F0C7}" type="presParOf" srcId="{EBB6402A-4D09-4E9E-9220-A4F1BE62216B}" destId="{E66197F0-093E-44A7-85C4-B70C2F97FD24}" srcOrd="1" destOrd="0" presId="urn:microsoft.com/office/officeart/2005/8/layout/hierarchy1"/>
    <dgm:cxn modelId="{15CF14FE-72C2-46C1-9C17-A3B39EE8D0B9}" type="presParOf" srcId="{E66197F0-093E-44A7-85C4-B70C2F97FD24}" destId="{2F92849C-1387-4A4B-BA37-1FB4A3296844}" srcOrd="0" destOrd="0" presId="urn:microsoft.com/office/officeart/2005/8/layout/hierarchy1"/>
    <dgm:cxn modelId="{0A798012-152A-48C5-A6DF-538DD97D4D60}" type="presParOf" srcId="{2F92849C-1387-4A4B-BA37-1FB4A3296844}" destId="{254A64A2-225F-47A4-8659-159CE851E8EF}" srcOrd="0" destOrd="0" presId="urn:microsoft.com/office/officeart/2005/8/layout/hierarchy1"/>
    <dgm:cxn modelId="{F0BA6592-C7BD-4B85-9D19-42A97A04600D}" type="presParOf" srcId="{2F92849C-1387-4A4B-BA37-1FB4A3296844}" destId="{D4C51AA0-4612-4869-A4EE-7DC154DD411C}" srcOrd="1" destOrd="0" presId="urn:microsoft.com/office/officeart/2005/8/layout/hierarchy1"/>
    <dgm:cxn modelId="{4917ED36-AC0A-42EC-8D8F-FE093E018D24}" type="presParOf" srcId="{E66197F0-093E-44A7-85C4-B70C2F97FD24}" destId="{4FBDBD31-240A-4A9A-9BEC-8D7AA5DBB356}" srcOrd="1" destOrd="0" presId="urn:microsoft.com/office/officeart/2005/8/layout/hierarchy1"/>
    <dgm:cxn modelId="{8B5E52FA-4789-41EF-92B1-5E98170CFF7C}" type="presParOf" srcId="{4FBDBD31-240A-4A9A-9BEC-8D7AA5DBB356}" destId="{CBB03BE5-D0D8-43DA-B0CA-1BC3390491D2}" srcOrd="0" destOrd="0" presId="urn:microsoft.com/office/officeart/2005/8/layout/hierarchy1"/>
    <dgm:cxn modelId="{AFC5294B-C138-4EBB-8C63-4AD72AAE7E2C}" type="presParOf" srcId="{4FBDBD31-240A-4A9A-9BEC-8D7AA5DBB356}" destId="{8C351226-BD85-43E6-B376-C00BC0FE56B4}" srcOrd="1" destOrd="0" presId="urn:microsoft.com/office/officeart/2005/8/layout/hierarchy1"/>
    <dgm:cxn modelId="{7058FB4A-ACC8-47F5-848C-E796FAD1AFF3}" type="presParOf" srcId="{8C351226-BD85-43E6-B376-C00BC0FE56B4}" destId="{95E321F1-0E50-42EF-A04A-B02DB6BB309B}" srcOrd="0" destOrd="0" presId="urn:microsoft.com/office/officeart/2005/8/layout/hierarchy1"/>
    <dgm:cxn modelId="{4811D111-CFCE-4DA2-85F9-0B02A0C9300F}" type="presParOf" srcId="{95E321F1-0E50-42EF-A04A-B02DB6BB309B}" destId="{AB8C213C-78A7-4736-9E4C-7837D776D505}" srcOrd="0" destOrd="0" presId="urn:microsoft.com/office/officeart/2005/8/layout/hierarchy1"/>
    <dgm:cxn modelId="{A8EE0C00-5372-421A-9219-C9F6932A53C5}" type="presParOf" srcId="{95E321F1-0E50-42EF-A04A-B02DB6BB309B}" destId="{E306F5DC-8679-495B-A25D-D6A102A35849}" srcOrd="1" destOrd="0" presId="urn:microsoft.com/office/officeart/2005/8/layout/hierarchy1"/>
    <dgm:cxn modelId="{0A658C6D-3FEB-4B15-8B69-B6B6CE3F2E8C}" type="presParOf" srcId="{8C351226-BD85-43E6-B376-C00BC0FE56B4}" destId="{76EDD16A-6033-419D-BD71-8BEF4C40C0D9}" srcOrd="1" destOrd="0" presId="urn:microsoft.com/office/officeart/2005/8/layout/hierarchy1"/>
    <dgm:cxn modelId="{10A51B62-96A0-4731-98B6-8BAA0DF1FC68}" type="presParOf" srcId="{76EDD16A-6033-419D-BD71-8BEF4C40C0D9}" destId="{406689E4-069B-434E-824E-66C36432662F}" srcOrd="0" destOrd="0" presId="urn:microsoft.com/office/officeart/2005/8/layout/hierarchy1"/>
    <dgm:cxn modelId="{44019CE9-0543-432F-9F3C-28DC52D711FF}" type="presParOf" srcId="{76EDD16A-6033-419D-BD71-8BEF4C40C0D9}" destId="{662EC3E1-7122-4D55-9759-1B044C250085}" srcOrd="1" destOrd="0" presId="urn:microsoft.com/office/officeart/2005/8/layout/hierarchy1"/>
    <dgm:cxn modelId="{37E50196-3D2E-402E-BB11-61EA20807837}" type="presParOf" srcId="{662EC3E1-7122-4D55-9759-1B044C250085}" destId="{45865904-A124-47DB-9879-1E0E1BC90414}" srcOrd="0" destOrd="0" presId="urn:microsoft.com/office/officeart/2005/8/layout/hierarchy1"/>
    <dgm:cxn modelId="{51460DC0-0D8A-42A0-924A-EE2A61B85F94}" type="presParOf" srcId="{45865904-A124-47DB-9879-1E0E1BC90414}" destId="{6FDF5025-A92A-497E-B789-FA9EFC2606D8}" srcOrd="0" destOrd="0" presId="urn:microsoft.com/office/officeart/2005/8/layout/hierarchy1"/>
    <dgm:cxn modelId="{A059E491-AF89-4DDB-9217-3669197FE250}" type="presParOf" srcId="{45865904-A124-47DB-9879-1E0E1BC90414}" destId="{1DAF5194-21C6-477C-AB5C-60F9282119E0}" srcOrd="1" destOrd="0" presId="urn:microsoft.com/office/officeart/2005/8/layout/hierarchy1"/>
    <dgm:cxn modelId="{1AC0AFD0-0DEE-4A25-B046-0DC30F2B6F6F}" type="presParOf" srcId="{662EC3E1-7122-4D55-9759-1B044C250085}" destId="{5CB9651F-BB2A-4DA0-B6B0-5117D0A05CAF}" srcOrd="1" destOrd="0" presId="urn:microsoft.com/office/officeart/2005/8/layout/hierarchy1"/>
    <dgm:cxn modelId="{DEED971E-24DE-4B8D-B845-EB6CE3456607}" type="presParOf" srcId="{5CB9651F-BB2A-4DA0-B6B0-5117D0A05CAF}" destId="{624BC800-53BF-4846-BE04-EDB7968F29F5}" srcOrd="0" destOrd="0" presId="urn:microsoft.com/office/officeart/2005/8/layout/hierarchy1"/>
    <dgm:cxn modelId="{7659328D-F113-4F74-96C6-8DC43AF00804}" type="presParOf" srcId="{5CB9651F-BB2A-4DA0-B6B0-5117D0A05CAF}" destId="{7690C78F-6A7E-4209-8A4D-D635202BB76E}" srcOrd="1" destOrd="0" presId="urn:microsoft.com/office/officeart/2005/8/layout/hierarchy1"/>
    <dgm:cxn modelId="{43DC1627-7116-4621-9757-C3560B432BE3}" type="presParOf" srcId="{7690C78F-6A7E-4209-8A4D-D635202BB76E}" destId="{80AC9B99-F3CE-44FD-B835-853D71FD6531}" srcOrd="0" destOrd="0" presId="urn:microsoft.com/office/officeart/2005/8/layout/hierarchy1"/>
    <dgm:cxn modelId="{38D96C95-9419-4773-BA3A-1B371B650180}" type="presParOf" srcId="{80AC9B99-F3CE-44FD-B835-853D71FD6531}" destId="{4C424A1E-398C-4E00-8C6B-7AF6D6BE8289}" srcOrd="0" destOrd="0" presId="urn:microsoft.com/office/officeart/2005/8/layout/hierarchy1"/>
    <dgm:cxn modelId="{89737FF3-3F70-45E6-8551-B2A34ECAFB24}" type="presParOf" srcId="{80AC9B99-F3CE-44FD-B835-853D71FD6531}" destId="{1485860F-527D-4762-89E8-83E3B60B15CC}" srcOrd="1" destOrd="0" presId="urn:microsoft.com/office/officeart/2005/8/layout/hierarchy1"/>
    <dgm:cxn modelId="{4D2BE730-BCB5-48B8-BFFD-04B7DF2F1991}" type="presParOf" srcId="{7690C78F-6A7E-4209-8A4D-D635202BB76E}" destId="{1A0C5FCA-FD54-41BF-ADED-CFC213933138}" srcOrd="1" destOrd="0" presId="urn:microsoft.com/office/officeart/2005/8/layout/hierarchy1"/>
    <dgm:cxn modelId="{AC280D58-999F-499F-B811-DFE85171C489}" type="presParOf" srcId="{5CB9651F-BB2A-4DA0-B6B0-5117D0A05CAF}" destId="{D742D630-C4B5-415F-860D-6F4770CF086B}" srcOrd="2" destOrd="0" presId="urn:microsoft.com/office/officeart/2005/8/layout/hierarchy1"/>
    <dgm:cxn modelId="{B596E542-AD17-41F5-8D96-A9E66E88F0AB}" type="presParOf" srcId="{5CB9651F-BB2A-4DA0-B6B0-5117D0A05CAF}" destId="{548E162B-4F87-4962-8474-A887C7B7ED3B}" srcOrd="3" destOrd="0" presId="urn:microsoft.com/office/officeart/2005/8/layout/hierarchy1"/>
    <dgm:cxn modelId="{B481127B-D25E-4A4C-808B-A4D808C9713C}" type="presParOf" srcId="{548E162B-4F87-4962-8474-A887C7B7ED3B}" destId="{17A6DEDA-B5DC-4430-8936-618A5D513F64}" srcOrd="0" destOrd="0" presId="urn:microsoft.com/office/officeart/2005/8/layout/hierarchy1"/>
    <dgm:cxn modelId="{C15817C1-E7C0-4AAA-AC78-603CDCE6597A}" type="presParOf" srcId="{17A6DEDA-B5DC-4430-8936-618A5D513F64}" destId="{9EE17FF9-469C-4360-BD80-77F9007FEF2C}" srcOrd="0" destOrd="0" presId="urn:microsoft.com/office/officeart/2005/8/layout/hierarchy1"/>
    <dgm:cxn modelId="{B3AF40AB-5205-47BE-A24C-9E5504EC3E04}" type="presParOf" srcId="{17A6DEDA-B5DC-4430-8936-618A5D513F64}" destId="{9110DD1B-85CD-4E33-B433-69EAF07FA0EC}" srcOrd="1" destOrd="0" presId="urn:microsoft.com/office/officeart/2005/8/layout/hierarchy1"/>
    <dgm:cxn modelId="{0B58529A-4EC9-4CDB-9A92-1AB5C9C8F51C}" type="presParOf" srcId="{548E162B-4F87-4962-8474-A887C7B7ED3B}" destId="{B92FCAC3-BE63-4BA4-BBB7-28C552C87FA0}" srcOrd="1" destOrd="0" presId="urn:microsoft.com/office/officeart/2005/8/layout/hierarchy1"/>
    <dgm:cxn modelId="{AE79B9B1-2C1A-4A5D-A2F3-C1155ABEA880}" type="presParOf" srcId="{4FBDBD31-240A-4A9A-9BEC-8D7AA5DBB356}" destId="{822007FF-BC35-43A1-95D1-AC56BB4A560A}" srcOrd="2" destOrd="0" presId="urn:microsoft.com/office/officeart/2005/8/layout/hierarchy1"/>
    <dgm:cxn modelId="{13D422B8-26CF-4A64-A433-61582457FAB1}" type="presParOf" srcId="{4FBDBD31-240A-4A9A-9BEC-8D7AA5DBB356}" destId="{02211CB5-F4E7-40AD-961B-CC95302139F8}" srcOrd="3" destOrd="0" presId="urn:microsoft.com/office/officeart/2005/8/layout/hierarchy1"/>
    <dgm:cxn modelId="{F2C4643B-8588-4F4D-B873-DA5BD0987C02}" type="presParOf" srcId="{02211CB5-F4E7-40AD-961B-CC95302139F8}" destId="{8160DFA4-29BF-4FEE-BA27-923AFB58E237}" srcOrd="0" destOrd="0" presId="urn:microsoft.com/office/officeart/2005/8/layout/hierarchy1"/>
    <dgm:cxn modelId="{89233924-F05B-43E3-8CB2-B12BA9599AE9}" type="presParOf" srcId="{8160DFA4-29BF-4FEE-BA27-923AFB58E237}" destId="{0B0A5EB9-541E-4083-9CB5-C1FB31A3D39D}" srcOrd="0" destOrd="0" presId="urn:microsoft.com/office/officeart/2005/8/layout/hierarchy1"/>
    <dgm:cxn modelId="{D5CAF261-9999-4656-98E1-8775A20C1101}" type="presParOf" srcId="{8160DFA4-29BF-4FEE-BA27-923AFB58E237}" destId="{1AEECDA6-AA55-417A-A48D-0AAD1FC60F89}" srcOrd="1" destOrd="0" presId="urn:microsoft.com/office/officeart/2005/8/layout/hierarchy1"/>
    <dgm:cxn modelId="{EFA2E305-E127-4D6B-8E81-BD7906F1E3E6}" type="presParOf" srcId="{02211CB5-F4E7-40AD-961B-CC95302139F8}" destId="{13B0AC41-EABA-4E18-9CA2-D48BB2C8C0A1}" srcOrd="1" destOrd="0" presId="urn:microsoft.com/office/officeart/2005/8/layout/hierarchy1"/>
    <dgm:cxn modelId="{1C4D3CBD-BF6F-4BB8-8F22-99D35BEFDC13}" type="presParOf" srcId="{13B0AC41-EABA-4E18-9CA2-D48BB2C8C0A1}" destId="{ECB6C9FB-4A65-4E66-A536-DC387E1DEFAC}" srcOrd="0" destOrd="0" presId="urn:microsoft.com/office/officeart/2005/8/layout/hierarchy1"/>
    <dgm:cxn modelId="{0E9E2A4B-9570-42CE-B32E-6CF9CF73083D}" type="presParOf" srcId="{13B0AC41-EABA-4E18-9CA2-D48BB2C8C0A1}" destId="{B1937F2D-F480-46C2-BD45-373DCC736BD2}" srcOrd="1" destOrd="0" presId="urn:microsoft.com/office/officeart/2005/8/layout/hierarchy1"/>
    <dgm:cxn modelId="{EB5AA851-9E2D-4AF9-9E68-69709A51AE32}" type="presParOf" srcId="{B1937F2D-F480-46C2-BD45-373DCC736BD2}" destId="{601DD4C9-BC5D-4B9D-9663-5FE69399D5CE}" srcOrd="0" destOrd="0" presId="urn:microsoft.com/office/officeart/2005/8/layout/hierarchy1"/>
    <dgm:cxn modelId="{3A268536-8EB8-4427-8C1E-04874819986C}" type="presParOf" srcId="{601DD4C9-BC5D-4B9D-9663-5FE69399D5CE}" destId="{8284DD69-DF94-4058-A790-489B0AC9CE17}" srcOrd="0" destOrd="0" presId="urn:microsoft.com/office/officeart/2005/8/layout/hierarchy1"/>
    <dgm:cxn modelId="{C1867479-2882-4039-9B6E-571502D84158}" type="presParOf" srcId="{601DD4C9-BC5D-4B9D-9663-5FE69399D5CE}" destId="{8A00CB0C-D764-4A7D-968D-8C33686896DB}" srcOrd="1" destOrd="0" presId="urn:microsoft.com/office/officeart/2005/8/layout/hierarchy1"/>
    <dgm:cxn modelId="{99C9538E-E4E5-4374-884A-56594F1A5945}" type="presParOf" srcId="{B1937F2D-F480-46C2-BD45-373DCC736BD2}" destId="{AA518901-9C07-4BFB-A672-3911DA62BA04}" srcOrd="1" destOrd="0" presId="urn:microsoft.com/office/officeart/2005/8/layout/hierarchy1"/>
    <dgm:cxn modelId="{1B60B5FE-0EAB-4C1A-A3CC-8DBBB858C045}" type="presParOf" srcId="{AA518901-9C07-4BFB-A672-3911DA62BA04}" destId="{F328BA20-5535-4D59-8BE1-581041FD6136}" srcOrd="0" destOrd="0" presId="urn:microsoft.com/office/officeart/2005/8/layout/hierarchy1"/>
    <dgm:cxn modelId="{3CC5CF0F-980F-4C02-B66C-989222C4FE0C}" type="presParOf" srcId="{AA518901-9C07-4BFB-A672-3911DA62BA04}" destId="{55B7B692-72E2-43EF-B480-0817375F3F21}" srcOrd="1" destOrd="0" presId="urn:microsoft.com/office/officeart/2005/8/layout/hierarchy1"/>
    <dgm:cxn modelId="{DABF9DB8-C180-4BDE-8D17-1827B6971F71}" type="presParOf" srcId="{55B7B692-72E2-43EF-B480-0817375F3F21}" destId="{3468941D-F2F9-4E2D-A100-D64442DDEE93}" srcOrd="0" destOrd="0" presId="urn:microsoft.com/office/officeart/2005/8/layout/hierarchy1"/>
    <dgm:cxn modelId="{46CC15A1-DC3D-4500-9284-BDF6B8495292}" type="presParOf" srcId="{3468941D-F2F9-4E2D-A100-D64442DDEE93}" destId="{F9A65B0D-B6C1-4D2C-A691-2D48093378BF}" srcOrd="0" destOrd="0" presId="urn:microsoft.com/office/officeart/2005/8/layout/hierarchy1"/>
    <dgm:cxn modelId="{88D34EDB-6DF5-44C1-9185-39C0FA14B439}" type="presParOf" srcId="{3468941D-F2F9-4E2D-A100-D64442DDEE93}" destId="{DC7449EE-4022-4613-9F01-8EA8A16DE81E}" srcOrd="1" destOrd="0" presId="urn:microsoft.com/office/officeart/2005/8/layout/hierarchy1"/>
    <dgm:cxn modelId="{A71534A4-D782-4116-AEA4-6F25C32996BE}" type="presParOf" srcId="{55B7B692-72E2-43EF-B480-0817375F3F21}" destId="{B68C12F0-8426-4484-9BDE-7082A7AC9B55}" srcOrd="1" destOrd="0" presId="urn:microsoft.com/office/officeart/2005/8/layout/hierarchy1"/>
    <dgm:cxn modelId="{D776DDC5-7EEE-4653-B6BE-944943BBC074}" type="presParOf" srcId="{AA518901-9C07-4BFB-A672-3911DA62BA04}" destId="{E7F307EC-CBD6-4575-8E6C-703C2F151BF8}" srcOrd="2" destOrd="0" presId="urn:microsoft.com/office/officeart/2005/8/layout/hierarchy1"/>
    <dgm:cxn modelId="{920ED889-1011-4A92-A079-6D3A44CFEA3D}" type="presParOf" srcId="{AA518901-9C07-4BFB-A672-3911DA62BA04}" destId="{DB81E39C-B216-4019-95BD-AA3E7BE55040}" srcOrd="3" destOrd="0" presId="urn:microsoft.com/office/officeart/2005/8/layout/hierarchy1"/>
    <dgm:cxn modelId="{27B59AFA-CA2D-46C1-970B-3EF866E7E690}" type="presParOf" srcId="{DB81E39C-B216-4019-95BD-AA3E7BE55040}" destId="{C5440DC9-450F-4FEE-9737-CB1298BA74FC}" srcOrd="0" destOrd="0" presId="urn:microsoft.com/office/officeart/2005/8/layout/hierarchy1"/>
    <dgm:cxn modelId="{2E1FAB81-D2D0-41E3-83E8-8526BCA3CC7D}" type="presParOf" srcId="{C5440DC9-450F-4FEE-9737-CB1298BA74FC}" destId="{8E40109F-7990-4F7B-B4B3-D494CFCB7001}" srcOrd="0" destOrd="0" presId="urn:microsoft.com/office/officeart/2005/8/layout/hierarchy1"/>
    <dgm:cxn modelId="{B6662F36-2783-4FD7-BA73-FDB581D60061}" type="presParOf" srcId="{C5440DC9-450F-4FEE-9737-CB1298BA74FC}" destId="{AB12F90E-A041-4343-9195-9425EFC2892F}" srcOrd="1" destOrd="0" presId="urn:microsoft.com/office/officeart/2005/8/layout/hierarchy1"/>
    <dgm:cxn modelId="{D6CCB942-8506-410C-B400-DD08843F952F}" type="presParOf" srcId="{DB81E39C-B216-4019-95BD-AA3E7BE55040}" destId="{26686906-52F3-428D-A40C-4FDAC48DC04B}" srcOrd="1" destOrd="0" presId="urn:microsoft.com/office/officeart/2005/8/layout/hierarchy1"/>
    <dgm:cxn modelId="{D1B1932C-09D9-4282-AF50-C0CAA49B945E}" type="presParOf" srcId="{4FBDBD31-240A-4A9A-9BEC-8D7AA5DBB356}" destId="{91B81168-8A01-40A5-B49F-DA9BF1755129}" srcOrd="4" destOrd="0" presId="urn:microsoft.com/office/officeart/2005/8/layout/hierarchy1"/>
    <dgm:cxn modelId="{74BDA51B-27F7-4178-8B22-057E48139673}" type="presParOf" srcId="{4FBDBD31-240A-4A9A-9BEC-8D7AA5DBB356}" destId="{066CB78B-5A52-47D7-9A68-E277AF17E40F}" srcOrd="5" destOrd="0" presId="urn:microsoft.com/office/officeart/2005/8/layout/hierarchy1"/>
    <dgm:cxn modelId="{3A1544AE-1A5C-4DEE-864B-5AEB2C00F74B}" type="presParOf" srcId="{066CB78B-5A52-47D7-9A68-E277AF17E40F}" destId="{57E66D76-4BD0-444D-8790-8FF829633993}" srcOrd="0" destOrd="0" presId="urn:microsoft.com/office/officeart/2005/8/layout/hierarchy1"/>
    <dgm:cxn modelId="{8530C45A-0AAD-48A7-87B3-D55A8FFF92C2}" type="presParOf" srcId="{57E66D76-4BD0-444D-8790-8FF829633993}" destId="{02433926-F7CD-4025-856B-94E2BC48A34E}" srcOrd="0" destOrd="0" presId="urn:microsoft.com/office/officeart/2005/8/layout/hierarchy1"/>
    <dgm:cxn modelId="{65C52A2E-4507-4C79-B4BA-94941F9B4F48}" type="presParOf" srcId="{57E66D76-4BD0-444D-8790-8FF829633993}" destId="{EDCD2B70-08D3-4E84-926A-4681F80D37DF}" srcOrd="1" destOrd="0" presId="urn:microsoft.com/office/officeart/2005/8/layout/hierarchy1"/>
    <dgm:cxn modelId="{C0399B4E-A956-44DD-9779-89C1B54E4EBC}" type="presParOf" srcId="{066CB78B-5A52-47D7-9A68-E277AF17E40F}" destId="{C3BAB7A6-139E-414D-8216-E17F71B7D7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D6EF0-B20C-434D-B05F-000F7F0D1D27}">
      <dsp:nvSpPr>
        <dsp:cNvPr id="0" name=""/>
        <dsp:cNvSpPr/>
      </dsp:nvSpPr>
      <dsp:spPr>
        <a:xfrm>
          <a:off x="-6351206" y="-971498"/>
          <a:ext cx="7559851" cy="7559851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4C23EA-E276-496D-86B9-1C79D3915DED}">
      <dsp:nvSpPr>
        <dsp:cNvPr id="0" name=""/>
        <dsp:cNvSpPr/>
      </dsp:nvSpPr>
      <dsp:spPr>
        <a:xfrm>
          <a:off x="449957" y="158107"/>
          <a:ext cx="8096170" cy="591342"/>
        </a:xfrm>
        <a:prstGeom prst="rect">
          <a:avLst/>
        </a:prstGeom>
        <a:solidFill>
          <a:srgbClr val="16438D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378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b="1" i="0" u="none" strike="noStrike" kern="120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Unidades de Produção Informal - UPI</a:t>
          </a:r>
          <a:endParaRPr lang="pt-PT" sz="3200" kern="1200" dirty="0">
            <a:solidFill>
              <a:schemeClr val="bg1"/>
            </a:solidFill>
          </a:endParaRPr>
        </a:p>
      </dsp:txBody>
      <dsp:txXfrm>
        <a:off x="449957" y="158107"/>
        <a:ext cx="8096170" cy="591342"/>
      </dsp:txXfrm>
    </dsp:sp>
    <dsp:sp modelId="{6706CCFD-C970-439B-A108-0820D6033F8B}">
      <dsp:nvSpPr>
        <dsp:cNvPr id="0" name=""/>
        <dsp:cNvSpPr/>
      </dsp:nvSpPr>
      <dsp:spPr>
        <a:xfrm>
          <a:off x="0" y="0"/>
          <a:ext cx="739177" cy="7391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74E9D6-069C-4E90-9EDF-9A8A6494F337}">
      <dsp:nvSpPr>
        <dsp:cNvPr id="0" name=""/>
        <dsp:cNvSpPr/>
      </dsp:nvSpPr>
      <dsp:spPr>
        <a:xfrm>
          <a:off x="936376" y="1025340"/>
          <a:ext cx="7609751" cy="591342"/>
        </a:xfrm>
        <a:prstGeom prst="rect">
          <a:avLst/>
        </a:prstGeom>
        <a:solidFill>
          <a:srgbClr val="16438D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378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600" b="1" i="0" u="none" strike="noStrike" kern="120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UPI na Cidade da Praia</a:t>
          </a:r>
          <a:endParaRPr lang="pt-PT" sz="3600" kern="1200" dirty="0">
            <a:solidFill>
              <a:schemeClr val="bg1"/>
            </a:solidFill>
          </a:endParaRPr>
        </a:p>
      </dsp:txBody>
      <dsp:txXfrm>
        <a:off x="936376" y="1025340"/>
        <a:ext cx="7609751" cy="591342"/>
      </dsp:txXfrm>
    </dsp:sp>
    <dsp:sp modelId="{AECEB3CF-1622-4CAE-BBAD-7E072B428AE4}">
      <dsp:nvSpPr>
        <dsp:cNvPr id="0" name=""/>
        <dsp:cNvSpPr/>
      </dsp:nvSpPr>
      <dsp:spPr>
        <a:xfrm>
          <a:off x="566787" y="1000625"/>
          <a:ext cx="739177" cy="7391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453BE-0A4D-4429-AEFE-4DD6672A9819}">
      <dsp:nvSpPr>
        <dsp:cNvPr id="0" name=""/>
        <dsp:cNvSpPr/>
      </dsp:nvSpPr>
      <dsp:spPr>
        <a:xfrm>
          <a:off x="1158804" y="1863107"/>
          <a:ext cx="7387323" cy="591342"/>
        </a:xfrm>
        <a:prstGeom prst="rect">
          <a:avLst/>
        </a:prstGeom>
        <a:solidFill>
          <a:srgbClr val="16438D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378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600" b="1" i="0" u="none" strike="noStrike" kern="120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Emprego nas UPI</a:t>
          </a:r>
          <a:endParaRPr lang="pt-PT" sz="3600" kern="1200" dirty="0">
            <a:solidFill>
              <a:schemeClr val="bg1"/>
            </a:solidFill>
          </a:endParaRPr>
        </a:p>
      </dsp:txBody>
      <dsp:txXfrm>
        <a:off x="1158804" y="1863107"/>
        <a:ext cx="7387323" cy="591342"/>
      </dsp:txXfrm>
    </dsp:sp>
    <dsp:sp modelId="{B7EEB751-0184-4E6C-8913-109784C78519}">
      <dsp:nvSpPr>
        <dsp:cNvPr id="0" name=""/>
        <dsp:cNvSpPr/>
      </dsp:nvSpPr>
      <dsp:spPr>
        <a:xfrm>
          <a:off x="789215" y="1819396"/>
          <a:ext cx="739177" cy="7391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7A477C-0094-44E7-8DA4-2334F06F009C}">
      <dsp:nvSpPr>
        <dsp:cNvPr id="0" name=""/>
        <dsp:cNvSpPr/>
      </dsp:nvSpPr>
      <dsp:spPr>
        <a:xfrm>
          <a:off x="1158804" y="2710074"/>
          <a:ext cx="7387323" cy="591342"/>
        </a:xfrm>
        <a:prstGeom prst="rect">
          <a:avLst/>
        </a:prstGeom>
        <a:solidFill>
          <a:srgbClr val="16438D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378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600" b="1" i="0" u="none" strike="noStrike" kern="120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UPI com 1 trabalhador</a:t>
          </a:r>
          <a:endParaRPr lang="pt-PT" sz="3600" kern="1200" dirty="0">
            <a:solidFill>
              <a:schemeClr val="bg1"/>
            </a:solidFill>
          </a:endParaRPr>
        </a:p>
      </dsp:txBody>
      <dsp:txXfrm>
        <a:off x="1158804" y="2710074"/>
        <a:ext cx="7387323" cy="591342"/>
      </dsp:txXfrm>
    </dsp:sp>
    <dsp:sp modelId="{F9615BE9-2704-4E41-8838-F3E6248790AD}">
      <dsp:nvSpPr>
        <dsp:cNvPr id="0" name=""/>
        <dsp:cNvSpPr/>
      </dsp:nvSpPr>
      <dsp:spPr>
        <a:xfrm>
          <a:off x="789215" y="2665694"/>
          <a:ext cx="739177" cy="7391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7946FF-7C07-4B05-8884-476E073C77DE}">
      <dsp:nvSpPr>
        <dsp:cNvPr id="0" name=""/>
        <dsp:cNvSpPr/>
      </dsp:nvSpPr>
      <dsp:spPr>
        <a:xfrm>
          <a:off x="936376" y="3587165"/>
          <a:ext cx="7609751" cy="591342"/>
        </a:xfrm>
        <a:prstGeom prst="rect">
          <a:avLst/>
        </a:prstGeom>
        <a:solidFill>
          <a:srgbClr val="16438D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378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600" b="1" i="0" u="none" strike="noStrike" kern="120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Mulheres</a:t>
          </a:r>
          <a:endParaRPr lang="pt-PT" sz="3600" kern="1200" dirty="0">
            <a:solidFill>
              <a:schemeClr val="bg1"/>
            </a:solidFill>
          </a:endParaRPr>
        </a:p>
      </dsp:txBody>
      <dsp:txXfrm>
        <a:off x="936376" y="3587165"/>
        <a:ext cx="7609751" cy="591342"/>
      </dsp:txXfrm>
    </dsp:sp>
    <dsp:sp modelId="{3ADC8948-095A-42BD-AE17-BF777DED5F40}">
      <dsp:nvSpPr>
        <dsp:cNvPr id="0" name=""/>
        <dsp:cNvSpPr/>
      </dsp:nvSpPr>
      <dsp:spPr>
        <a:xfrm>
          <a:off x="566787" y="3532963"/>
          <a:ext cx="739177" cy="7391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2A0B7-A1A3-4E9F-87C6-278E3C547268}">
      <dsp:nvSpPr>
        <dsp:cNvPr id="0" name=""/>
        <dsp:cNvSpPr/>
      </dsp:nvSpPr>
      <dsp:spPr>
        <a:xfrm>
          <a:off x="449957" y="4375744"/>
          <a:ext cx="8096170" cy="591342"/>
        </a:xfrm>
        <a:prstGeom prst="rect">
          <a:avLst/>
        </a:prstGeom>
        <a:solidFill>
          <a:srgbClr val="16438D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378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600" b="1" i="0" u="none" strike="noStrike" kern="120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Idade média</a:t>
          </a:r>
          <a:endParaRPr lang="pt-PT" sz="3600" kern="1200" dirty="0">
            <a:solidFill>
              <a:schemeClr val="bg1"/>
            </a:solidFill>
          </a:endParaRPr>
        </a:p>
      </dsp:txBody>
      <dsp:txXfrm>
        <a:off x="449957" y="4375744"/>
        <a:ext cx="8096170" cy="591342"/>
      </dsp:txXfrm>
    </dsp:sp>
    <dsp:sp modelId="{3161B5C9-3073-4C72-B5A2-6257FD26CA3F}">
      <dsp:nvSpPr>
        <dsp:cNvPr id="0" name=""/>
        <dsp:cNvSpPr/>
      </dsp:nvSpPr>
      <dsp:spPr>
        <a:xfrm>
          <a:off x="80368" y="4301869"/>
          <a:ext cx="739177" cy="7391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D6EF0-B20C-434D-B05F-000F7F0D1D27}">
      <dsp:nvSpPr>
        <dsp:cNvPr id="0" name=""/>
        <dsp:cNvSpPr/>
      </dsp:nvSpPr>
      <dsp:spPr>
        <a:xfrm>
          <a:off x="-6351206" y="-971498"/>
          <a:ext cx="7559851" cy="7559851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4C23EA-E276-496D-86B9-1C79D3915DED}">
      <dsp:nvSpPr>
        <dsp:cNvPr id="0" name=""/>
        <dsp:cNvSpPr/>
      </dsp:nvSpPr>
      <dsp:spPr>
        <a:xfrm>
          <a:off x="449957" y="158107"/>
          <a:ext cx="8096170" cy="591342"/>
        </a:xfrm>
        <a:prstGeom prst="rect">
          <a:avLst/>
        </a:prstGeom>
        <a:solidFill>
          <a:srgbClr val="16438D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378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600" b="1" i="0" u="none" strike="noStrike" kern="120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Rendimento médio mensal UPI</a:t>
          </a:r>
          <a:endParaRPr lang="pt-PT" sz="3600" kern="1200" dirty="0">
            <a:solidFill>
              <a:schemeClr val="bg1"/>
            </a:solidFill>
          </a:endParaRPr>
        </a:p>
      </dsp:txBody>
      <dsp:txXfrm>
        <a:off x="449957" y="158107"/>
        <a:ext cx="8096170" cy="591342"/>
      </dsp:txXfrm>
    </dsp:sp>
    <dsp:sp modelId="{6706CCFD-C970-439B-A108-0820D6033F8B}">
      <dsp:nvSpPr>
        <dsp:cNvPr id="0" name=""/>
        <dsp:cNvSpPr/>
      </dsp:nvSpPr>
      <dsp:spPr>
        <a:xfrm>
          <a:off x="0" y="0"/>
          <a:ext cx="739177" cy="7391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74E9D6-069C-4E90-9EDF-9A8A6494F337}">
      <dsp:nvSpPr>
        <dsp:cNvPr id="0" name=""/>
        <dsp:cNvSpPr/>
      </dsp:nvSpPr>
      <dsp:spPr>
        <a:xfrm>
          <a:off x="936376" y="1025340"/>
          <a:ext cx="7609751" cy="591342"/>
        </a:xfrm>
        <a:prstGeom prst="rect">
          <a:avLst/>
        </a:prstGeom>
        <a:solidFill>
          <a:srgbClr val="16438D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378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600" b="1" i="0" u="none" strike="noStrike" kern="120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Capital</a:t>
          </a:r>
          <a:endParaRPr lang="pt-PT" sz="3600" kern="1200" dirty="0">
            <a:solidFill>
              <a:schemeClr val="bg1"/>
            </a:solidFill>
          </a:endParaRPr>
        </a:p>
      </dsp:txBody>
      <dsp:txXfrm>
        <a:off x="936376" y="1025340"/>
        <a:ext cx="7609751" cy="591342"/>
      </dsp:txXfrm>
    </dsp:sp>
    <dsp:sp modelId="{AECEB3CF-1622-4CAE-BBAD-7E072B428AE4}">
      <dsp:nvSpPr>
        <dsp:cNvPr id="0" name=""/>
        <dsp:cNvSpPr/>
      </dsp:nvSpPr>
      <dsp:spPr>
        <a:xfrm>
          <a:off x="566787" y="1000625"/>
          <a:ext cx="739177" cy="7391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453BE-0A4D-4429-AEFE-4DD6672A9819}">
      <dsp:nvSpPr>
        <dsp:cNvPr id="0" name=""/>
        <dsp:cNvSpPr/>
      </dsp:nvSpPr>
      <dsp:spPr>
        <a:xfrm>
          <a:off x="1158804" y="1863107"/>
          <a:ext cx="7387323" cy="591342"/>
        </a:xfrm>
        <a:prstGeom prst="rect">
          <a:avLst/>
        </a:prstGeom>
        <a:solidFill>
          <a:srgbClr val="16438D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378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600" b="1" i="0" u="none" strike="noStrike" kern="120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Investimentos</a:t>
          </a:r>
          <a:endParaRPr lang="pt-PT" sz="3600" kern="1200" dirty="0">
            <a:solidFill>
              <a:schemeClr val="bg1"/>
            </a:solidFill>
          </a:endParaRPr>
        </a:p>
      </dsp:txBody>
      <dsp:txXfrm>
        <a:off x="1158804" y="1863107"/>
        <a:ext cx="7387323" cy="591342"/>
      </dsp:txXfrm>
    </dsp:sp>
    <dsp:sp modelId="{B7EEB751-0184-4E6C-8913-109784C78519}">
      <dsp:nvSpPr>
        <dsp:cNvPr id="0" name=""/>
        <dsp:cNvSpPr/>
      </dsp:nvSpPr>
      <dsp:spPr>
        <a:xfrm>
          <a:off x="789215" y="1828540"/>
          <a:ext cx="739177" cy="7391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7A477C-0094-44E7-8DA4-2334F06F009C}">
      <dsp:nvSpPr>
        <dsp:cNvPr id="0" name=""/>
        <dsp:cNvSpPr/>
      </dsp:nvSpPr>
      <dsp:spPr>
        <a:xfrm>
          <a:off x="1158804" y="2710074"/>
          <a:ext cx="7387323" cy="591342"/>
        </a:xfrm>
        <a:prstGeom prst="rect">
          <a:avLst/>
        </a:prstGeom>
        <a:solidFill>
          <a:srgbClr val="16438D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378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600" b="1" i="0" u="none" strike="noStrike" kern="120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Volume de negócios mensal</a:t>
          </a:r>
          <a:endParaRPr lang="pt-PT" sz="3600" kern="1200" dirty="0">
            <a:solidFill>
              <a:schemeClr val="bg1"/>
            </a:solidFill>
          </a:endParaRPr>
        </a:p>
      </dsp:txBody>
      <dsp:txXfrm>
        <a:off x="1158804" y="2710074"/>
        <a:ext cx="7387323" cy="591342"/>
      </dsp:txXfrm>
    </dsp:sp>
    <dsp:sp modelId="{F9615BE9-2704-4E41-8838-F3E6248790AD}">
      <dsp:nvSpPr>
        <dsp:cNvPr id="0" name=""/>
        <dsp:cNvSpPr/>
      </dsp:nvSpPr>
      <dsp:spPr>
        <a:xfrm>
          <a:off x="789215" y="2665694"/>
          <a:ext cx="739177" cy="7391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7946FF-7C07-4B05-8884-476E073C77DE}">
      <dsp:nvSpPr>
        <dsp:cNvPr id="0" name=""/>
        <dsp:cNvSpPr/>
      </dsp:nvSpPr>
      <dsp:spPr>
        <a:xfrm>
          <a:off x="936376" y="3587165"/>
          <a:ext cx="7609751" cy="591342"/>
        </a:xfrm>
        <a:prstGeom prst="rect">
          <a:avLst/>
        </a:prstGeom>
        <a:solidFill>
          <a:srgbClr val="16438D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378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4400" kern="1200" dirty="0">
              <a:solidFill>
                <a:schemeClr val="bg1"/>
              </a:solidFill>
            </a:rPr>
            <a:t>Produção</a:t>
          </a:r>
        </a:p>
      </dsp:txBody>
      <dsp:txXfrm>
        <a:off x="936376" y="3587165"/>
        <a:ext cx="7609751" cy="591342"/>
      </dsp:txXfrm>
    </dsp:sp>
    <dsp:sp modelId="{3ADC8948-095A-42BD-AE17-BF777DED5F40}">
      <dsp:nvSpPr>
        <dsp:cNvPr id="0" name=""/>
        <dsp:cNvSpPr/>
      </dsp:nvSpPr>
      <dsp:spPr>
        <a:xfrm>
          <a:off x="566787" y="3532963"/>
          <a:ext cx="739177" cy="7391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2A0B7-A1A3-4E9F-87C6-278E3C547268}">
      <dsp:nvSpPr>
        <dsp:cNvPr id="0" name=""/>
        <dsp:cNvSpPr/>
      </dsp:nvSpPr>
      <dsp:spPr>
        <a:xfrm>
          <a:off x="449957" y="4572425"/>
          <a:ext cx="8096170" cy="591342"/>
        </a:xfrm>
        <a:prstGeom prst="rect">
          <a:avLst/>
        </a:prstGeom>
        <a:solidFill>
          <a:srgbClr val="16438D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378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4000" b="1" i="0" u="none" strike="noStrike" kern="120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Valor acrescentado</a:t>
          </a:r>
          <a:endParaRPr lang="pt-PT" sz="4000" kern="1200" dirty="0">
            <a:solidFill>
              <a:schemeClr val="bg1"/>
            </a:solidFill>
          </a:endParaRPr>
        </a:p>
      </dsp:txBody>
      <dsp:txXfrm>
        <a:off x="449957" y="4572425"/>
        <a:ext cx="8096170" cy="591342"/>
      </dsp:txXfrm>
    </dsp:sp>
    <dsp:sp modelId="{3161B5C9-3073-4C72-B5A2-6257FD26CA3F}">
      <dsp:nvSpPr>
        <dsp:cNvPr id="0" name=""/>
        <dsp:cNvSpPr/>
      </dsp:nvSpPr>
      <dsp:spPr>
        <a:xfrm>
          <a:off x="80368" y="4400180"/>
          <a:ext cx="739177" cy="7391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3CC6E-D134-48F9-B980-4B8C9C03FEF2}">
      <dsp:nvSpPr>
        <dsp:cNvPr id="0" name=""/>
        <dsp:cNvSpPr/>
      </dsp:nvSpPr>
      <dsp:spPr>
        <a:xfrm rot="5400000">
          <a:off x="5298871" y="-3365791"/>
          <a:ext cx="706162" cy="76168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3200" kern="1200" dirty="0"/>
            <a:t>Revisão do REMPE   Maio-Junho </a:t>
          </a:r>
          <a:r>
            <a:rPr lang="pt-PT" sz="2800" kern="1200" dirty="0">
              <a:solidFill>
                <a:srgbClr val="FF0000"/>
              </a:solidFill>
            </a:rPr>
            <a:t>2020</a:t>
          </a:r>
          <a:endParaRPr lang="pt-PT" sz="3200" kern="1200" dirty="0">
            <a:solidFill>
              <a:srgbClr val="FF0000"/>
            </a:solidFill>
          </a:endParaRPr>
        </a:p>
      </dsp:txBody>
      <dsp:txXfrm rot="-5400000">
        <a:off x="1843540" y="124012"/>
        <a:ext cx="7582353" cy="637218"/>
      </dsp:txXfrm>
    </dsp:sp>
    <dsp:sp modelId="{0A382A52-FED3-498C-A37A-27409771A2A5}">
      <dsp:nvSpPr>
        <dsp:cNvPr id="0" name=""/>
        <dsp:cNvSpPr/>
      </dsp:nvSpPr>
      <dsp:spPr>
        <a:xfrm>
          <a:off x="201" y="1270"/>
          <a:ext cx="1843338" cy="882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4100" kern="1200" dirty="0"/>
            <a:t>1</a:t>
          </a:r>
        </a:p>
      </dsp:txBody>
      <dsp:txXfrm>
        <a:off x="43291" y="44360"/>
        <a:ext cx="1757158" cy="796522"/>
      </dsp:txXfrm>
    </dsp:sp>
    <dsp:sp modelId="{EDA57765-9E4F-4B71-904A-DD6AF4898ABE}">
      <dsp:nvSpPr>
        <dsp:cNvPr id="0" name=""/>
        <dsp:cNvSpPr/>
      </dsp:nvSpPr>
      <dsp:spPr>
        <a:xfrm rot="5400000">
          <a:off x="5219017" y="-2520352"/>
          <a:ext cx="706162" cy="77796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3100" kern="1200" dirty="0"/>
            <a:t>Estudo sector informal pós-COVID  </a:t>
          </a:r>
          <a:r>
            <a:rPr lang="pt-PT" sz="3100" kern="1200" dirty="0">
              <a:solidFill>
                <a:srgbClr val="FF0000"/>
              </a:solidFill>
            </a:rPr>
            <a:t>3º T 2020</a:t>
          </a:r>
          <a:endParaRPr lang="pt-PT" sz="3100" kern="1200" dirty="0"/>
        </a:p>
      </dsp:txBody>
      <dsp:txXfrm rot="-5400000">
        <a:off x="1682287" y="1050850"/>
        <a:ext cx="7745150" cy="637218"/>
      </dsp:txXfrm>
    </dsp:sp>
    <dsp:sp modelId="{8D20E53A-3834-4739-B060-334C21FE05DA}">
      <dsp:nvSpPr>
        <dsp:cNvPr id="0" name=""/>
        <dsp:cNvSpPr/>
      </dsp:nvSpPr>
      <dsp:spPr>
        <a:xfrm>
          <a:off x="201" y="928107"/>
          <a:ext cx="1681884" cy="882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4100" kern="1200" dirty="0"/>
            <a:t>2</a:t>
          </a:r>
        </a:p>
      </dsp:txBody>
      <dsp:txXfrm>
        <a:off x="43291" y="971197"/>
        <a:ext cx="1595704" cy="796522"/>
      </dsp:txXfrm>
    </dsp:sp>
    <dsp:sp modelId="{BD195F6B-EB61-4C5C-8FB4-1944B63B0AA7}">
      <dsp:nvSpPr>
        <dsp:cNvPr id="0" name=""/>
        <dsp:cNvSpPr/>
      </dsp:nvSpPr>
      <dsp:spPr>
        <a:xfrm rot="5400000">
          <a:off x="5235157" y="-1538529"/>
          <a:ext cx="706162" cy="772931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800" kern="1200" dirty="0"/>
            <a:t> Fase piloto Praia e </a:t>
          </a:r>
          <a:r>
            <a:rPr lang="pt-PT" sz="2800" kern="1200" dirty="0" err="1" smtClean="0"/>
            <a:t>Sta.Catarina</a:t>
          </a:r>
          <a:r>
            <a:rPr lang="pt-PT" sz="2800" kern="1200" dirty="0" smtClean="0"/>
            <a:t>  </a:t>
          </a:r>
          <a:r>
            <a:rPr lang="pt-PT" sz="2800" b="1" kern="1200" dirty="0">
              <a:solidFill>
                <a:srgbClr val="FF0000"/>
              </a:solidFill>
            </a:rPr>
            <a:t>Maio-Dez 2020</a:t>
          </a:r>
          <a:endParaRPr lang="pt-PT" sz="3600" b="1" kern="1200" dirty="0">
            <a:solidFill>
              <a:srgbClr val="FF0000"/>
            </a:solidFill>
            <a:latin typeface="+mn-lt"/>
            <a:ea typeface="+mn-ea"/>
            <a:cs typeface="+mn-cs"/>
          </a:endParaRPr>
        </a:p>
      </dsp:txBody>
      <dsp:txXfrm rot="-5400000">
        <a:off x="1723583" y="2007517"/>
        <a:ext cx="7694838" cy="637218"/>
      </dsp:txXfrm>
    </dsp:sp>
    <dsp:sp modelId="{9C44E5FB-AC86-4F67-8DB8-99C82A0F7B12}">
      <dsp:nvSpPr>
        <dsp:cNvPr id="0" name=""/>
        <dsp:cNvSpPr/>
      </dsp:nvSpPr>
      <dsp:spPr>
        <a:xfrm>
          <a:off x="201" y="1854945"/>
          <a:ext cx="1723381" cy="882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4100" kern="1200" dirty="0"/>
            <a:t>3</a:t>
          </a:r>
        </a:p>
      </dsp:txBody>
      <dsp:txXfrm>
        <a:off x="43291" y="1898035"/>
        <a:ext cx="1637201" cy="796522"/>
      </dsp:txXfrm>
    </dsp:sp>
    <dsp:sp modelId="{85C5E4EF-8948-4CCB-94C3-30D687B84C67}">
      <dsp:nvSpPr>
        <dsp:cNvPr id="0" name=""/>
        <dsp:cNvSpPr/>
      </dsp:nvSpPr>
      <dsp:spPr>
        <a:xfrm>
          <a:off x="201" y="2781783"/>
          <a:ext cx="1762345" cy="882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4100" kern="1200" dirty="0"/>
            <a:t>4</a:t>
          </a:r>
        </a:p>
      </dsp:txBody>
      <dsp:txXfrm>
        <a:off x="43291" y="2824873"/>
        <a:ext cx="1676165" cy="796522"/>
      </dsp:txXfrm>
    </dsp:sp>
    <dsp:sp modelId="{7DAC6BD4-442F-49D7-A765-8D0C64FC3114}">
      <dsp:nvSpPr>
        <dsp:cNvPr id="0" name=""/>
        <dsp:cNvSpPr/>
      </dsp:nvSpPr>
      <dsp:spPr>
        <a:xfrm>
          <a:off x="201" y="3738676"/>
          <a:ext cx="1703518" cy="882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4100" kern="1200" dirty="0"/>
            <a:t>5</a:t>
          </a:r>
        </a:p>
      </dsp:txBody>
      <dsp:txXfrm>
        <a:off x="43291" y="3781766"/>
        <a:ext cx="1617338" cy="796522"/>
      </dsp:txXfrm>
    </dsp:sp>
    <dsp:sp modelId="{836D3EFB-30F1-4E54-AD79-E460D1559B39}">
      <dsp:nvSpPr>
        <dsp:cNvPr id="0" name=""/>
        <dsp:cNvSpPr/>
      </dsp:nvSpPr>
      <dsp:spPr>
        <a:xfrm>
          <a:off x="201" y="4636728"/>
          <a:ext cx="1857278" cy="7435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4100" kern="1200" dirty="0"/>
            <a:t>6</a:t>
          </a:r>
        </a:p>
      </dsp:txBody>
      <dsp:txXfrm>
        <a:off x="36498" y="4673025"/>
        <a:ext cx="1784684" cy="6709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81168-8A01-40A5-B49F-DA9BF1755129}">
      <dsp:nvSpPr>
        <dsp:cNvPr id="0" name=""/>
        <dsp:cNvSpPr/>
      </dsp:nvSpPr>
      <dsp:spPr>
        <a:xfrm>
          <a:off x="4222726" y="2271375"/>
          <a:ext cx="2402807" cy="255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151"/>
              </a:lnTo>
              <a:lnTo>
                <a:pt x="2402807" y="174151"/>
              </a:lnTo>
              <a:lnTo>
                <a:pt x="2402807" y="25555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F307EC-CBD6-4575-8E6C-703C2F151BF8}">
      <dsp:nvSpPr>
        <dsp:cNvPr id="0" name=""/>
        <dsp:cNvSpPr/>
      </dsp:nvSpPr>
      <dsp:spPr>
        <a:xfrm>
          <a:off x="4942071" y="4363215"/>
          <a:ext cx="663022" cy="255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151"/>
              </a:lnTo>
              <a:lnTo>
                <a:pt x="663022" y="174151"/>
              </a:lnTo>
              <a:lnTo>
                <a:pt x="663022" y="25555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28BA20-5535-4D59-8BE1-581041FD6136}">
      <dsp:nvSpPr>
        <dsp:cNvPr id="0" name=""/>
        <dsp:cNvSpPr/>
      </dsp:nvSpPr>
      <dsp:spPr>
        <a:xfrm>
          <a:off x="4196007" y="4363215"/>
          <a:ext cx="746063" cy="255553"/>
        </a:xfrm>
        <a:custGeom>
          <a:avLst/>
          <a:gdLst/>
          <a:ahLst/>
          <a:cxnLst/>
          <a:rect l="0" t="0" r="0" b="0"/>
          <a:pathLst>
            <a:path>
              <a:moveTo>
                <a:pt x="746063" y="0"/>
              </a:moveTo>
              <a:lnTo>
                <a:pt x="746063" y="174151"/>
              </a:lnTo>
              <a:lnTo>
                <a:pt x="0" y="174151"/>
              </a:lnTo>
              <a:lnTo>
                <a:pt x="0" y="25555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6C9FB-4A65-4E66-A536-DC387E1DEFAC}">
      <dsp:nvSpPr>
        <dsp:cNvPr id="0" name=""/>
        <dsp:cNvSpPr/>
      </dsp:nvSpPr>
      <dsp:spPr>
        <a:xfrm>
          <a:off x="4896351" y="3549692"/>
          <a:ext cx="91440" cy="2555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55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2007FF-BC35-43A1-95D1-AC56BB4A560A}">
      <dsp:nvSpPr>
        <dsp:cNvPr id="0" name=""/>
        <dsp:cNvSpPr/>
      </dsp:nvSpPr>
      <dsp:spPr>
        <a:xfrm>
          <a:off x="4222726" y="2271375"/>
          <a:ext cx="719344" cy="255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151"/>
              </a:lnTo>
              <a:lnTo>
                <a:pt x="719344" y="174151"/>
              </a:lnTo>
              <a:lnTo>
                <a:pt x="719344" y="25555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2D630-C4B5-415F-860D-6F4770CF086B}">
      <dsp:nvSpPr>
        <dsp:cNvPr id="0" name=""/>
        <dsp:cNvSpPr/>
      </dsp:nvSpPr>
      <dsp:spPr>
        <a:xfrm>
          <a:off x="2104440" y="4431918"/>
          <a:ext cx="758400" cy="255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151"/>
              </a:lnTo>
              <a:lnTo>
                <a:pt x="758400" y="174151"/>
              </a:lnTo>
              <a:lnTo>
                <a:pt x="758400" y="25555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BC800-53BF-4846-BE04-EDB7968F29F5}">
      <dsp:nvSpPr>
        <dsp:cNvPr id="0" name=""/>
        <dsp:cNvSpPr/>
      </dsp:nvSpPr>
      <dsp:spPr>
        <a:xfrm>
          <a:off x="1434295" y="4431918"/>
          <a:ext cx="670144" cy="255553"/>
        </a:xfrm>
        <a:custGeom>
          <a:avLst/>
          <a:gdLst/>
          <a:ahLst/>
          <a:cxnLst/>
          <a:rect l="0" t="0" r="0" b="0"/>
          <a:pathLst>
            <a:path>
              <a:moveTo>
                <a:pt x="670144" y="0"/>
              </a:moveTo>
              <a:lnTo>
                <a:pt x="670144" y="174151"/>
              </a:lnTo>
              <a:lnTo>
                <a:pt x="0" y="174151"/>
              </a:lnTo>
              <a:lnTo>
                <a:pt x="0" y="25555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6689E4-069B-434E-824E-66C36432662F}">
      <dsp:nvSpPr>
        <dsp:cNvPr id="0" name=""/>
        <dsp:cNvSpPr/>
      </dsp:nvSpPr>
      <dsp:spPr>
        <a:xfrm>
          <a:off x="2058720" y="3466120"/>
          <a:ext cx="91440" cy="2555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55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B03BE5-D0D8-43DA-B0CA-1BC3390491D2}">
      <dsp:nvSpPr>
        <dsp:cNvPr id="0" name=""/>
        <dsp:cNvSpPr/>
      </dsp:nvSpPr>
      <dsp:spPr>
        <a:xfrm>
          <a:off x="2104440" y="2271375"/>
          <a:ext cx="2118286" cy="255553"/>
        </a:xfrm>
        <a:custGeom>
          <a:avLst/>
          <a:gdLst/>
          <a:ahLst/>
          <a:cxnLst/>
          <a:rect l="0" t="0" r="0" b="0"/>
          <a:pathLst>
            <a:path>
              <a:moveTo>
                <a:pt x="2118286" y="0"/>
              </a:moveTo>
              <a:lnTo>
                <a:pt x="2118286" y="174151"/>
              </a:lnTo>
              <a:lnTo>
                <a:pt x="0" y="174151"/>
              </a:lnTo>
              <a:lnTo>
                <a:pt x="0" y="25555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E8DE81-E719-4355-A34A-8C51250F04BE}">
      <dsp:nvSpPr>
        <dsp:cNvPr id="0" name=""/>
        <dsp:cNvSpPr/>
      </dsp:nvSpPr>
      <dsp:spPr>
        <a:xfrm>
          <a:off x="4177006" y="852807"/>
          <a:ext cx="91440" cy="2555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55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552344-DB02-46F6-A528-6E2E4E5E7F89}">
      <dsp:nvSpPr>
        <dsp:cNvPr id="0" name=""/>
        <dsp:cNvSpPr/>
      </dsp:nvSpPr>
      <dsp:spPr>
        <a:xfrm>
          <a:off x="3587313" y="1892"/>
          <a:ext cx="1270826" cy="850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62E993-4077-4C66-ABC4-56505AF6F640}">
      <dsp:nvSpPr>
        <dsp:cNvPr id="0" name=""/>
        <dsp:cNvSpPr/>
      </dsp:nvSpPr>
      <dsp:spPr>
        <a:xfrm>
          <a:off x="3684945" y="94643"/>
          <a:ext cx="1270826" cy="850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050" kern="1200"/>
            <a:t>COMITÉ INTERMINISTERIAL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050" kern="1200"/>
            <a:t>P/GETIF</a:t>
          </a:r>
        </a:p>
      </dsp:txBody>
      <dsp:txXfrm>
        <a:off x="3709867" y="119565"/>
        <a:ext cx="1220982" cy="801070"/>
      </dsp:txXfrm>
    </dsp:sp>
    <dsp:sp modelId="{254A64A2-225F-47A4-8659-159CE851E8EF}">
      <dsp:nvSpPr>
        <dsp:cNvPr id="0" name=""/>
        <dsp:cNvSpPr/>
      </dsp:nvSpPr>
      <dsp:spPr>
        <a:xfrm>
          <a:off x="3491614" y="1108360"/>
          <a:ext cx="1462223" cy="11630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C51AA0-4612-4869-A4EE-7DC154DD411C}">
      <dsp:nvSpPr>
        <dsp:cNvPr id="0" name=""/>
        <dsp:cNvSpPr/>
      </dsp:nvSpPr>
      <dsp:spPr>
        <a:xfrm>
          <a:off x="3589247" y="1201111"/>
          <a:ext cx="1462223" cy="11630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000" kern="1200"/>
            <a:t>COMITÉ DE COORDENAÇÃO DO PROGRAMA NACIONAL TRANSIÇÃO</a:t>
          </a:r>
        </a:p>
      </dsp:txBody>
      <dsp:txXfrm>
        <a:off x="3623311" y="1235175"/>
        <a:ext cx="1394095" cy="1094887"/>
      </dsp:txXfrm>
    </dsp:sp>
    <dsp:sp modelId="{AB8C213C-78A7-4736-9E4C-7837D776D505}">
      <dsp:nvSpPr>
        <dsp:cNvPr id="0" name=""/>
        <dsp:cNvSpPr/>
      </dsp:nvSpPr>
      <dsp:spPr>
        <a:xfrm>
          <a:off x="1204997" y="2526928"/>
          <a:ext cx="1798885" cy="939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06F5DC-8679-495B-A25D-D6A102A35849}">
      <dsp:nvSpPr>
        <dsp:cNvPr id="0" name=""/>
        <dsp:cNvSpPr/>
      </dsp:nvSpPr>
      <dsp:spPr>
        <a:xfrm>
          <a:off x="1302629" y="2619679"/>
          <a:ext cx="1798885" cy="939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000" kern="1200"/>
            <a:t>CONSELHO MUNICIPAL DE TRANSIÇÃO - PRAIA</a:t>
          </a:r>
        </a:p>
      </dsp:txBody>
      <dsp:txXfrm>
        <a:off x="1330137" y="2647187"/>
        <a:ext cx="1743869" cy="884175"/>
      </dsp:txXfrm>
    </dsp:sp>
    <dsp:sp modelId="{6FDF5025-A92A-497E-B789-FA9EFC2606D8}">
      <dsp:nvSpPr>
        <dsp:cNvPr id="0" name=""/>
        <dsp:cNvSpPr/>
      </dsp:nvSpPr>
      <dsp:spPr>
        <a:xfrm>
          <a:off x="1296319" y="3721673"/>
          <a:ext cx="1616240" cy="710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AF5194-21C6-477C-AB5C-60F9282119E0}">
      <dsp:nvSpPr>
        <dsp:cNvPr id="0" name=""/>
        <dsp:cNvSpPr/>
      </dsp:nvSpPr>
      <dsp:spPr>
        <a:xfrm>
          <a:off x="1393952" y="3814423"/>
          <a:ext cx="1616240" cy="7102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050" kern="1200"/>
            <a:t>UNIDADE TÉCNICA -P </a:t>
          </a:r>
        </a:p>
      </dsp:txBody>
      <dsp:txXfrm>
        <a:off x="1414754" y="3835225"/>
        <a:ext cx="1574636" cy="668641"/>
      </dsp:txXfrm>
    </dsp:sp>
    <dsp:sp modelId="{4C424A1E-398C-4E00-8C6B-7AF6D6BE8289}">
      <dsp:nvSpPr>
        <dsp:cNvPr id="0" name=""/>
        <dsp:cNvSpPr/>
      </dsp:nvSpPr>
      <dsp:spPr>
        <a:xfrm>
          <a:off x="773527" y="4687471"/>
          <a:ext cx="1321535" cy="864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5860F-527D-4762-89E8-83E3B60B15CC}">
      <dsp:nvSpPr>
        <dsp:cNvPr id="0" name=""/>
        <dsp:cNvSpPr/>
      </dsp:nvSpPr>
      <dsp:spPr>
        <a:xfrm>
          <a:off x="871160" y="4780222"/>
          <a:ext cx="1321535" cy="864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000" kern="1200"/>
            <a:t>FACILITADORES /OPERADORES LOCAIS</a:t>
          </a:r>
        </a:p>
      </dsp:txBody>
      <dsp:txXfrm>
        <a:off x="896492" y="4805554"/>
        <a:ext cx="1270871" cy="814250"/>
      </dsp:txXfrm>
    </dsp:sp>
    <dsp:sp modelId="{9EE17FF9-469C-4360-BD80-77F9007FEF2C}">
      <dsp:nvSpPr>
        <dsp:cNvPr id="0" name=""/>
        <dsp:cNvSpPr/>
      </dsp:nvSpPr>
      <dsp:spPr>
        <a:xfrm flipH="1">
          <a:off x="2290328" y="4687471"/>
          <a:ext cx="1145024" cy="8936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10DD1B-85CD-4E33-B433-69EAF07FA0EC}">
      <dsp:nvSpPr>
        <dsp:cNvPr id="0" name=""/>
        <dsp:cNvSpPr/>
      </dsp:nvSpPr>
      <dsp:spPr>
        <a:xfrm flipH="1">
          <a:off x="2387961" y="4780222"/>
          <a:ext cx="1145024" cy="8936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000" kern="1200"/>
            <a:t>FACILITADORES/OPERADORES LOCAIS</a:t>
          </a:r>
        </a:p>
      </dsp:txBody>
      <dsp:txXfrm>
        <a:off x="2414136" y="4806397"/>
        <a:ext cx="1092674" cy="841333"/>
      </dsp:txXfrm>
    </dsp:sp>
    <dsp:sp modelId="{0B0A5EB9-541E-4083-9CB5-C1FB31A3D39D}">
      <dsp:nvSpPr>
        <dsp:cNvPr id="0" name=""/>
        <dsp:cNvSpPr/>
      </dsp:nvSpPr>
      <dsp:spPr>
        <a:xfrm>
          <a:off x="4068796" y="2526928"/>
          <a:ext cx="1746550" cy="1022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ECDA6-AA55-417A-A48D-0AAD1FC60F89}">
      <dsp:nvSpPr>
        <dsp:cNvPr id="0" name=""/>
        <dsp:cNvSpPr/>
      </dsp:nvSpPr>
      <dsp:spPr>
        <a:xfrm>
          <a:off x="4166428" y="2619679"/>
          <a:ext cx="1746550" cy="1022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000" kern="1200"/>
            <a:t>CONSELHO MUNICIPAL DE TRANSIÇÃO - SANTA CATARINA</a:t>
          </a:r>
        </a:p>
      </dsp:txBody>
      <dsp:txXfrm>
        <a:off x="4196384" y="2649635"/>
        <a:ext cx="1686638" cy="962851"/>
      </dsp:txXfrm>
    </dsp:sp>
    <dsp:sp modelId="{8284DD69-DF94-4058-A790-489B0AC9CE17}">
      <dsp:nvSpPr>
        <dsp:cNvPr id="0" name=""/>
        <dsp:cNvSpPr/>
      </dsp:nvSpPr>
      <dsp:spPr>
        <a:xfrm>
          <a:off x="4123591" y="3805245"/>
          <a:ext cx="1636959" cy="5579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00CB0C-D764-4A7D-968D-8C33686896DB}">
      <dsp:nvSpPr>
        <dsp:cNvPr id="0" name=""/>
        <dsp:cNvSpPr/>
      </dsp:nvSpPr>
      <dsp:spPr>
        <a:xfrm>
          <a:off x="4221223" y="3897996"/>
          <a:ext cx="1636959" cy="5579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050" kern="1200"/>
            <a:t>UNIDADE TÉCNICA - SC</a:t>
          </a:r>
        </a:p>
      </dsp:txBody>
      <dsp:txXfrm>
        <a:off x="4237565" y="3914338"/>
        <a:ext cx="1604275" cy="525285"/>
      </dsp:txXfrm>
    </dsp:sp>
    <dsp:sp modelId="{F9A65B0D-B6C1-4D2C-A691-2D48093378BF}">
      <dsp:nvSpPr>
        <dsp:cNvPr id="0" name=""/>
        <dsp:cNvSpPr/>
      </dsp:nvSpPr>
      <dsp:spPr>
        <a:xfrm flipH="1">
          <a:off x="3630617" y="4618768"/>
          <a:ext cx="1130780" cy="8959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7449EE-4022-4613-9F01-8EA8A16DE81E}">
      <dsp:nvSpPr>
        <dsp:cNvPr id="0" name=""/>
        <dsp:cNvSpPr/>
      </dsp:nvSpPr>
      <dsp:spPr>
        <a:xfrm flipH="1">
          <a:off x="3728250" y="4711519"/>
          <a:ext cx="1130780" cy="8959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000" kern="1200"/>
            <a:t>FACILITADORES/OPERADORES LOCAIS</a:t>
          </a:r>
        </a:p>
      </dsp:txBody>
      <dsp:txXfrm>
        <a:off x="3754490" y="4737759"/>
        <a:ext cx="1078300" cy="843429"/>
      </dsp:txXfrm>
    </dsp:sp>
    <dsp:sp modelId="{8E40109F-7990-4F7B-B4B3-D494CFCB7001}">
      <dsp:nvSpPr>
        <dsp:cNvPr id="0" name=""/>
        <dsp:cNvSpPr/>
      </dsp:nvSpPr>
      <dsp:spPr>
        <a:xfrm>
          <a:off x="4956662" y="4618768"/>
          <a:ext cx="1296862" cy="9459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12F90E-A041-4343-9195-9425EFC2892F}">
      <dsp:nvSpPr>
        <dsp:cNvPr id="0" name=""/>
        <dsp:cNvSpPr/>
      </dsp:nvSpPr>
      <dsp:spPr>
        <a:xfrm>
          <a:off x="5054295" y="4711519"/>
          <a:ext cx="1296862" cy="9459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000" kern="1200"/>
            <a:t>FACILITADORES/OPERADORES LOCAIS</a:t>
          </a:r>
        </a:p>
      </dsp:txBody>
      <dsp:txXfrm>
        <a:off x="5082002" y="4739226"/>
        <a:ext cx="1241448" cy="890556"/>
      </dsp:txXfrm>
    </dsp:sp>
    <dsp:sp modelId="{02433926-F7CD-4025-856B-94E2BC48A34E}">
      <dsp:nvSpPr>
        <dsp:cNvPr id="0" name=""/>
        <dsp:cNvSpPr/>
      </dsp:nvSpPr>
      <dsp:spPr>
        <a:xfrm>
          <a:off x="6010611" y="2526928"/>
          <a:ext cx="1229844" cy="9866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CD2B70-08D3-4E84-926A-4681F80D37DF}">
      <dsp:nvSpPr>
        <dsp:cNvPr id="0" name=""/>
        <dsp:cNvSpPr/>
      </dsp:nvSpPr>
      <dsp:spPr>
        <a:xfrm>
          <a:off x="6108244" y="2619679"/>
          <a:ext cx="1229844" cy="9866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900" kern="1200"/>
            <a:t>PLATAFORMA DAS ONG - PARCEIRO TÉCNICO DE IMPLEMENTAÇÃO</a:t>
          </a:r>
        </a:p>
      </dsp:txBody>
      <dsp:txXfrm>
        <a:off x="6137142" y="2648577"/>
        <a:ext cx="1172048" cy="928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/>
              <a:t>PEDS 2017-2021 | Retiro Cidade Velha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9DA43-D2C5-4012-A202-54D7B4242283}" type="datetimeFigureOut">
              <a:rPr lang="pt-PT" smtClean="0"/>
              <a:pPr/>
              <a:t>17/06/2020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5D4CA-DAD9-404A-A618-D9762AFA4D65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4540030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/>
              <a:t>PEDS 2017-2021 | Retiro Cidade Velha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BD6A1-481B-40A9-9E5D-524BD2DFCFDD}" type="datetimeFigureOut">
              <a:rPr lang="pt-PT" smtClean="0"/>
              <a:pPr/>
              <a:t>17/06/2020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CEBD8-E00C-4B80-AC7B-D8C2E8C8722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3288196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8CFF5-226C-4BF5-BC38-5866820F9AF0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39074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PT"/>
              <a:t>PEDS 2017-2021 | Retiro Cidade Velha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EBD8-E00C-4B80-AC7B-D8C2E8C87228}" type="slidenum">
              <a:rPr lang="pt-PT" smtClean="0"/>
              <a:pPr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16846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PT"/>
              <a:t>PEDS 2017-2021 | Retiro Cidade Velha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EBD8-E00C-4B80-AC7B-D8C2E8C87228}" type="slidenum">
              <a:rPr lang="pt-PT" smtClean="0"/>
              <a:pPr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25622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PT"/>
              <a:t>PEDS 2017-2021 | Retiro Cidade Velha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EBD8-E00C-4B80-AC7B-D8C2E8C87228}" type="slidenum">
              <a:rPr lang="pt-PT" smtClean="0"/>
              <a:pPr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7485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PT"/>
              <a:t>PEDS 2017-2021 | Retiro Cidade Velha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EBD8-E00C-4B80-AC7B-D8C2E8C87228}" type="slidenum">
              <a:rPr lang="pt-PT" smtClean="0"/>
              <a:pPr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0109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PT"/>
              <a:t>PEDS 2017-2021 | Retiro Cidade Velha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EBD8-E00C-4B80-AC7B-D8C2E8C87228}" type="slidenum">
              <a:rPr lang="pt-PT" smtClean="0"/>
              <a:pPr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56094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PT"/>
              <a:t>PEDS 2017-2021 | Retiro Cidade Velha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EBD8-E00C-4B80-AC7B-D8C2E8C87228}" type="slidenum">
              <a:rPr lang="pt-PT" smtClean="0"/>
              <a:pPr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73642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PT"/>
              <a:t>PEDS 2017-2021 | Retiro Cidade Velha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EBD8-E00C-4B80-AC7B-D8C2E8C87228}" type="slidenum">
              <a:rPr lang="pt-PT" smtClean="0"/>
              <a:pPr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740396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PT"/>
              <a:t>PEDS 2017-2021 | Retiro Cidade Velha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EBD8-E00C-4B80-AC7B-D8C2E8C87228}" type="slidenum">
              <a:rPr lang="pt-PT" smtClean="0"/>
              <a:pPr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44034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PT"/>
              <a:t>PEDS 2017-2021 | Retiro Cidade Velha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EBD8-E00C-4B80-AC7B-D8C2E8C87228}" type="slidenum">
              <a:rPr lang="pt-PT" smtClean="0"/>
              <a:pPr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75776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PT"/>
              <a:t>PEDS 2017-2021 | Retiro Cidade Velha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EBD8-E00C-4B80-AC7B-D8C2E8C87228}" type="slidenum">
              <a:rPr lang="pt-PT" smtClean="0"/>
              <a:pPr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80890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8CFF5-226C-4BF5-BC38-5866820F9AF0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966924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PT"/>
              <a:t>PEDS 2017-2021 | Retiro Cidade Velha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EBD8-E00C-4B80-AC7B-D8C2E8C87228}" type="slidenum">
              <a:rPr lang="pt-PT" smtClean="0"/>
              <a:pPr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174672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PT"/>
              <a:t>PEDS 2017-2021 | Retiro Cidade Velha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EBD8-E00C-4B80-AC7B-D8C2E8C87228}" type="slidenum">
              <a:rPr lang="pt-PT" smtClean="0"/>
              <a:pPr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0755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PT"/>
              <a:t>PEDS 2017-2021 | Retiro Cidade Velha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EBD8-E00C-4B80-AC7B-D8C2E8C87228}" type="slidenum">
              <a:rPr lang="pt-PT" smtClean="0"/>
              <a:pPr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82227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PT"/>
              <a:t>PEDS 2017-2021 | Retiro Cidade Velha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EBD8-E00C-4B80-AC7B-D8C2E8C87228}" type="slidenum">
              <a:rPr lang="pt-PT" smtClean="0"/>
              <a:pPr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3210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PT"/>
              <a:t>PEDS 2017-2021 | Retiro Cidade Velha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EBD8-E00C-4B80-AC7B-D8C2E8C87228}" type="slidenum">
              <a:rPr lang="pt-PT" smtClean="0"/>
              <a:pPr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03927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PT"/>
              <a:t>PEDS 2017-2021 | Retiro Cidade Velha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EBD8-E00C-4B80-AC7B-D8C2E8C87228}" type="slidenum">
              <a:rPr lang="pt-PT" smtClean="0"/>
              <a:pPr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5350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PT"/>
              <a:t>PEDS 2017-2021 | Retiro Cidade Velha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EBD8-E00C-4B80-AC7B-D8C2E8C87228}" type="slidenum">
              <a:rPr lang="pt-PT" smtClean="0"/>
              <a:pPr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60856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PT"/>
              <a:t>PEDS 2017-2021 | Retiro Cidade Velha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EBD8-E00C-4B80-AC7B-D8C2E8C87228}" type="slidenum">
              <a:rPr lang="pt-PT" smtClean="0"/>
              <a:pPr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5644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PT"/>
              <a:t>PEDS 2017-2021 | Retiro Cidade Velha</a:t>
            </a: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CEBD8-E00C-4B80-AC7B-D8C2E8C87228}" type="slidenum">
              <a:rPr lang="pt-PT" smtClean="0"/>
              <a:pPr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32470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PT"/>
              <a:t>Clique para editar o estilo do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PT"/>
              <a:t>MEE | DGTT | Turismo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PEDS 1721 | Retiro Cidade Velha | WG 1 | 20/03/2017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MEE | DGTT | Turismo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PEDS 1721 | Retiro Cidade Velha | WG 1 | 20/03/2017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MEE | DGTT | Turismo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PEDS 1721 | Retiro Cidade Velha | WG 1 | 20/03/2017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MEE | DGTT | Turismo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PEDS 1721 | Retiro Cidade Velha | WG 1 | 20/03/2017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MEE | DGTT | Turismo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PEDS 1721 | Retiro Cidade Velha | WG 1 | 20/03/2017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MEE | DGTT | Turismo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PEDS 1721 | Retiro Cidade Velha | WG 1 | 20/03/2017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MEE | DGTT | Turismo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PEDS 1721 | Retiro Cidade Velha | WG 1 | 20/03/2017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MEE | DGTT | Turismo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PEDS 1721 | Retiro Cidade Velha | WG 1 | 20/03/2017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MEE | DGTT | Turismo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PEDS 1721 | Retiro Cidade Velha | WG 1 | 20/03/2017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MEE | DGTT | Turismo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PEDS 1721 | Retiro Cidade Velha | WG 1 | 20/03/2017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MEE | DGTT | Turismo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PEDS 1721 | Retiro Cidade Velha | WG 1 | 20/03/2017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pt-PT"/>
              <a:t>MEE | DGTT | Turismo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pt-PT"/>
              <a:t>PEDS 1721 | Retiro Cidade Velha | WG 1 | 20/03/2017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emf"/><Relationship Id="rId4" Type="http://schemas.openxmlformats.org/officeDocument/2006/relationships/diagramData" Target="../diagrams/data1.xml"/><Relationship Id="rId9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EDS 1721 | Retiro Cidade Velha | WG 2 | 22/03/2017</a:t>
            </a:r>
            <a:endParaRPr lang="pt-P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</p:spPr>
        <p:txBody>
          <a:bodyPr/>
          <a:lstStyle/>
          <a:p>
            <a:r>
              <a:rPr lang="pt-P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 | </a:t>
            </a:r>
            <a:r>
              <a:rPr lang="pt-P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IEFP | Emprego e formação profissional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856343" y="1364776"/>
            <a:ext cx="1030752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20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algn="just"/>
            <a:endParaRPr lang="pt-PT" sz="2800" dirty="0"/>
          </a:p>
          <a:p>
            <a:pPr algn="just"/>
            <a:endParaRPr lang="pt-PT" sz="2800" dirty="0"/>
          </a:p>
        </p:txBody>
      </p:sp>
      <p:sp>
        <p:nvSpPr>
          <p:cNvPr id="3" name="AutoShape 2" descr="https://dl-mail.ymail.com/ws/download/mailboxes/@.id==VjJ-oUr6t-yWbB3gScfyK9816XqMwN7TtdT5u5kwmexliFuHNcp0Y0gs1xOROByqWiXfjVfli5JDkUiiZ09-kZbeLQ/messages/@.id==AN7N2goAAD6LWjgr-wZg0GtBw3U/content/parts/@.id==2/raw?appid=YMailNorrin&amp;ymreqid=98314b66-fd6e-067a-1c7d-c902e901d700&amp;token=zitEzqOML3j84e6ealFTT5U7-km5qEQF52lp7AcCuBZ32vviht6qWVOJJHQK6LJp2v59rxhiXbiNo7H5Gq0eDAZyaihFM_yYLNHBhlmhS4eEOSXZdGsfQNtPcjV4ltu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1" name="Imagem 10" descr="C:\Users\valdyr.ramos\Desktop\Estacionário MF\Logos GOV\Tutelas MF\DN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45" y="55453"/>
            <a:ext cx="2231390" cy="776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Mercado de Assomada, ilha de Santiago, Cabo Ver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1" y="917509"/>
            <a:ext cx="4800965" cy="320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5161935" y="1487684"/>
            <a:ext cx="6803932" cy="1545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3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Plano de promoção da economia de Cabo Verde pós-pandemia da </a:t>
            </a:r>
            <a:r>
              <a:rPr lang="pt-PT" sz="24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COVID-19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PT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5313645" y="4375236"/>
            <a:ext cx="6602369" cy="18513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2800" b="1" i="1" dirty="0"/>
              <a:t>Programa Nacional Integrado para a Aceleração da Transição da Economia Informal à Formal 2020-2023</a:t>
            </a:r>
            <a:endParaRPr lang="pt-PT" sz="28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PT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67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514203" y="4790345"/>
            <a:ext cx="9720072" cy="912280"/>
          </a:xfrm>
        </p:spPr>
        <p:txBody>
          <a:bodyPr/>
          <a:lstStyle/>
          <a:p>
            <a:r>
              <a:rPr lang="pt-PT" dirty="0"/>
              <a:t> 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EDS 1721 | Retiro Cidade Velha | WG 2 | 22/03/2017</a:t>
            </a:r>
            <a:endParaRPr lang="pt-P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</p:spPr>
        <p:txBody>
          <a:bodyPr/>
          <a:lstStyle/>
          <a:p>
            <a:r>
              <a:rPr lang="pt-P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 | </a:t>
            </a:r>
            <a:r>
              <a:rPr lang="pt-P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IEFP | Emprego e formação profissional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856343" y="1364776"/>
            <a:ext cx="1030752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20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algn="just"/>
            <a:endParaRPr lang="pt-PT" sz="2800" dirty="0"/>
          </a:p>
          <a:p>
            <a:pPr algn="just"/>
            <a:endParaRPr lang="pt-PT" sz="2800" dirty="0"/>
          </a:p>
        </p:txBody>
      </p:sp>
      <p:sp>
        <p:nvSpPr>
          <p:cNvPr id="3" name="AutoShape 2" descr="https://dl-mail.ymail.com/ws/download/mailboxes/@.id==VjJ-oUr6t-yWbB3gScfyK9816XqMwN7TtdT5u5kwmexliFuHNcp0Y0gs1xOROByqWiXfjVfli5JDkUiiZ09-kZbeLQ/messages/@.id==AN7N2goAAD6LWjgr-wZg0GtBw3U/content/parts/@.id==2/raw?appid=YMailNorrin&amp;ymreqid=98314b66-fd6e-067a-1c7d-c902e901d700&amp;token=zitEzqOML3j84e6ealFTT5U7-km5qEQF52lp7AcCuBZ32vviht6qWVOJJHQK6LJp2v59rxhiXbiNo7H5Gq0eDAZyaihFM_yYLNHBhlmhS4eEOSXZdGsfQNtPcjV4ltu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5" name="Rectángulo redondeado 8"/>
          <p:cNvSpPr/>
          <p:nvPr/>
        </p:nvSpPr>
        <p:spPr>
          <a:xfrm>
            <a:off x="1456748" y="20548"/>
            <a:ext cx="10688550" cy="1246743"/>
          </a:xfrm>
          <a:prstGeom prst="roundRect">
            <a:avLst/>
          </a:prstGeom>
          <a:solidFill>
            <a:srgbClr val="00B0F0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6223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endParaRPr lang="pt-PT" sz="2400" b="1" dirty="0"/>
          </a:p>
          <a:p>
            <a:pPr marL="0" lvl="1" algn="ctr" defTabSz="6223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endParaRPr lang="pt-PT" sz="2400" b="1" dirty="0"/>
          </a:p>
          <a:p>
            <a:pPr marL="0" lvl="1" algn="ctr" defTabSz="622300">
              <a:spcBef>
                <a:spcPct val="0"/>
              </a:spcBef>
              <a:spcAft>
                <a:spcPts val="600"/>
              </a:spcAft>
            </a:pPr>
            <a:r>
              <a:rPr lang="pt-PT" sz="2000" b="1" i="1" dirty="0"/>
              <a:t>           PROGRAMA NACIONAL INTEGRADO PARA A ACELERAÇÃO DA TRANSIÇÃO DA ECONOMIA                                      INFORMAL À FORMAL       </a:t>
            </a:r>
          </a:p>
          <a:p>
            <a:pPr marL="0" lvl="1" algn="ctr" defTabSz="622300">
              <a:spcBef>
                <a:spcPct val="0"/>
              </a:spcBef>
              <a:spcAft>
                <a:spcPts val="600"/>
              </a:spcAft>
            </a:pPr>
            <a:r>
              <a:rPr lang="pt-PT" sz="2000" b="1" i="1" dirty="0"/>
              <a:t>          </a:t>
            </a:r>
            <a:r>
              <a:rPr lang="pt-PT" sz="2800" b="1" i="1" dirty="0">
                <a:solidFill>
                  <a:srgbClr val="FF0000"/>
                </a:solidFill>
              </a:rPr>
              <a:t>OBJECTIVOS GERAIS</a:t>
            </a:r>
            <a:endParaRPr lang="pt-PT" sz="2000" dirty="0">
              <a:solidFill>
                <a:srgbClr val="FF0000"/>
              </a:solidFill>
            </a:endParaRPr>
          </a:p>
          <a:p>
            <a:pPr marL="0" lvl="1" algn="ctr" defTabSz="6223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endParaRPr lang="pt-BR" sz="4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ángulo redondeado 8"/>
          <p:cNvSpPr/>
          <p:nvPr/>
        </p:nvSpPr>
        <p:spPr>
          <a:xfrm>
            <a:off x="880926" y="1435150"/>
            <a:ext cx="10664607" cy="741020"/>
          </a:xfrm>
          <a:prstGeom prst="roundRect">
            <a:avLst/>
          </a:prstGeom>
          <a:solidFill>
            <a:srgbClr val="F19024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622300">
              <a:spcBef>
                <a:spcPct val="0"/>
              </a:spcBef>
              <a:spcAft>
                <a:spcPts val="600"/>
              </a:spcAft>
            </a:pPr>
            <a:r>
              <a:rPr lang="pt-PT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Integração</a:t>
            </a:r>
            <a:r>
              <a:rPr lang="pt-PT" i="1" dirty="0"/>
              <a:t> </a:t>
            </a:r>
            <a:r>
              <a:rPr lang="pt-PT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 economia informal no sistema económico formal do país</a:t>
            </a:r>
            <a:endParaRPr lang="pt-BR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ángulo redondeado 8"/>
          <p:cNvSpPr/>
          <p:nvPr/>
        </p:nvSpPr>
        <p:spPr>
          <a:xfrm>
            <a:off x="946412" y="2397216"/>
            <a:ext cx="10664607" cy="508945"/>
          </a:xfrm>
          <a:prstGeom prst="roundRect">
            <a:avLst/>
          </a:prstGeom>
          <a:solidFill>
            <a:srgbClr val="F19024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6223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pt-PT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Organização e a densificação do tecido empresarial</a:t>
            </a:r>
            <a:endParaRPr lang="pt-BR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ángulo redondeado 8"/>
          <p:cNvSpPr/>
          <p:nvPr/>
        </p:nvSpPr>
        <p:spPr>
          <a:xfrm>
            <a:off x="925173" y="3044742"/>
            <a:ext cx="10664607" cy="802307"/>
          </a:xfrm>
          <a:prstGeom prst="roundRect">
            <a:avLst/>
          </a:prstGeom>
          <a:solidFill>
            <a:srgbClr val="92D050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622300">
              <a:spcBef>
                <a:spcPct val="0"/>
              </a:spcBef>
              <a:spcAft>
                <a:spcPts val="600"/>
              </a:spcAft>
            </a:pPr>
            <a:r>
              <a:rPr lang="pt-PT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Promoção da sã concorrência e aumento do rendimento e da produtividade</a:t>
            </a:r>
            <a:endParaRPr lang="pt-BR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ctángulo redondeado 8"/>
          <p:cNvSpPr/>
          <p:nvPr/>
        </p:nvSpPr>
        <p:spPr>
          <a:xfrm>
            <a:off x="954671" y="3979198"/>
            <a:ext cx="10664607" cy="793210"/>
          </a:xfrm>
          <a:prstGeom prst="roundRect">
            <a:avLst/>
          </a:prstGeom>
          <a:solidFill>
            <a:srgbClr val="F19024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622300">
              <a:spcBef>
                <a:spcPct val="0"/>
              </a:spcBef>
              <a:spcAft>
                <a:spcPts val="600"/>
              </a:spcAft>
            </a:pPr>
            <a:r>
              <a:rPr lang="pt-PT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Criação de emprego decente e a melhoria do mercado do trabalho</a:t>
            </a:r>
            <a:endParaRPr lang="pt-BR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ángulo redondeado 8"/>
          <p:cNvSpPr/>
          <p:nvPr/>
        </p:nvSpPr>
        <p:spPr>
          <a:xfrm>
            <a:off x="979251" y="4893367"/>
            <a:ext cx="10664607" cy="631432"/>
          </a:xfrm>
          <a:prstGeom prst="roundRect">
            <a:avLst/>
          </a:prstGeom>
          <a:solidFill>
            <a:srgbClr val="F19024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6223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pt-PT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Crescimento económico inclusivo e  aumento das receitas fiscais </a:t>
            </a:r>
            <a:endParaRPr lang="pt-BR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ángulo redondeado 8"/>
          <p:cNvSpPr/>
          <p:nvPr/>
        </p:nvSpPr>
        <p:spPr>
          <a:xfrm>
            <a:off x="954671" y="5704474"/>
            <a:ext cx="10684271" cy="1025097"/>
          </a:xfrm>
          <a:prstGeom prst="roundRect">
            <a:avLst/>
          </a:prstGeom>
          <a:solidFill>
            <a:srgbClr val="00B0F0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622300">
              <a:spcBef>
                <a:spcPct val="0"/>
              </a:spcBef>
              <a:spcAft>
                <a:spcPts val="600"/>
              </a:spcAft>
            </a:pPr>
            <a:r>
              <a:rPr lang="pt-PT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Melhoria da eficácia e do impacto na transmissão das medidas de política económica, fiscal e monetária</a:t>
            </a:r>
            <a:endParaRPr lang="pt-BR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" name="Imagem 19" descr="C:\Users\valdyr.ramos\Desktop\Estacionário MF\Logos GOV\Tutelas MF\DNP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5" y="125506"/>
            <a:ext cx="1439103" cy="1051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146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514203" y="4769797"/>
            <a:ext cx="9720072" cy="912280"/>
          </a:xfrm>
        </p:spPr>
        <p:txBody>
          <a:bodyPr/>
          <a:lstStyle/>
          <a:p>
            <a:r>
              <a:rPr lang="pt-PT" dirty="0"/>
              <a:t> 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EDS 1721 | Retiro Cidade Velha | WG 2 | 22/03/2017</a:t>
            </a:r>
            <a:endParaRPr lang="pt-P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</p:spPr>
        <p:txBody>
          <a:bodyPr/>
          <a:lstStyle/>
          <a:p>
            <a:r>
              <a:rPr lang="pt-P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 | </a:t>
            </a:r>
            <a:r>
              <a:rPr lang="pt-P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IEFP | Emprego e formação profissional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856343" y="1364776"/>
            <a:ext cx="1030752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20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algn="just"/>
            <a:endParaRPr lang="pt-PT" sz="2800" dirty="0"/>
          </a:p>
          <a:p>
            <a:pPr algn="just"/>
            <a:endParaRPr lang="pt-PT" sz="2800" dirty="0"/>
          </a:p>
        </p:txBody>
      </p:sp>
      <p:sp>
        <p:nvSpPr>
          <p:cNvPr id="3" name="AutoShape 2" descr="https://dl-mail.ymail.com/ws/download/mailboxes/@.id==VjJ-oUr6t-yWbB3gScfyK9816XqMwN7TtdT5u5kwmexliFuHNcp0Y0gs1xOROByqWiXfjVfli5JDkUiiZ09-kZbeLQ/messages/@.id==AN7N2goAAD6LWjgr-wZg0GtBw3U/content/parts/@.id==2/raw?appid=YMailNorrin&amp;ymreqid=98314b66-fd6e-067a-1c7d-c902e901d700&amp;token=zitEzqOML3j84e6ealFTT5U7-km5qEQF52lp7AcCuBZ32vviht6qWVOJJHQK6LJp2v59rxhiXbiNo7H5Gq0eDAZyaihFM_yYLNHBhlmhS4eEOSXZdGsfQNtPcjV4ltu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5" name="Rectángulo redondeado 8"/>
          <p:cNvSpPr/>
          <p:nvPr/>
        </p:nvSpPr>
        <p:spPr>
          <a:xfrm>
            <a:off x="1456748" y="22682"/>
            <a:ext cx="10688550" cy="585458"/>
          </a:xfrm>
          <a:prstGeom prst="roundRect">
            <a:avLst/>
          </a:prstGeom>
          <a:solidFill>
            <a:srgbClr val="00B0F0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6223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endParaRPr lang="pt-PT" sz="2400" b="1" dirty="0"/>
          </a:p>
          <a:p>
            <a:pPr marL="0" lvl="1" algn="ctr" defTabSz="6223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endParaRPr lang="pt-PT" sz="2400" b="1" dirty="0"/>
          </a:p>
          <a:p>
            <a:pPr marL="0" lvl="1" defTabSz="6223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pt-PT" sz="2800" b="1" i="1" dirty="0">
                <a:solidFill>
                  <a:srgbClr val="FF0000"/>
                </a:solidFill>
              </a:rPr>
              <a:t>                                        METAS</a:t>
            </a:r>
            <a:endParaRPr lang="pt-PT" sz="2000" dirty="0">
              <a:solidFill>
                <a:srgbClr val="FF0000"/>
              </a:solidFill>
            </a:endParaRPr>
          </a:p>
          <a:p>
            <a:pPr marL="0" lvl="1" algn="ctr" defTabSz="6223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endParaRPr lang="pt-BR" sz="4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ángulo redondeado 8"/>
          <p:cNvSpPr/>
          <p:nvPr/>
        </p:nvSpPr>
        <p:spPr>
          <a:xfrm>
            <a:off x="925172" y="866445"/>
            <a:ext cx="10664607" cy="730595"/>
          </a:xfrm>
          <a:prstGeom prst="roundRect">
            <a:avLst/>
          </a:prstGeom>
          <a:solidFill>
            <a:srgbClr val="F19024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6223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pt-PT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85% </a:t>
            </a:r>
            <a:r>
              <a:rPr lang="pt-PT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das UPI formalizadas até fim do Programa 2020-2023</a:t>
            </a:r>
            <a:endParaRPr lang="pt-BR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ángulo redondeado 8"/>
          <p:cNvSpPr/>
          <p:nvPr/>
        </p:nvSpPr>
        <p:spPr>
          <a:xfrm>
            <a:off x="925172" y="1673813"/>
            <a:ext cx="10664607" cy="807514"/>
          </a:xfrm>
          <a:prstGeom prst="roundRect">
            <a:avLst/>
          </a:prstGeom>
          <a:solidFill>
            <a:srgbClr val="F19024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622300">
              <a:spcBef>
                <a:spcPct val="0"/>
              </a:spcBef>
              <a:spcAft>
                <a:spcPts val="600"/>
              </a:spcAft>
            </a:pPr>
            <a:r>
              <a:rPr lang="pt-PT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12% </a:t>
            </a:r>
            <a:r>
              <a:rPr lang="pt-P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das UPI formalizadas  na  fase piloto (M.2020 –Jan.2021)Praia, Sta. </a:t>
            </a:r>
            <a:r>
              <a:rPr lang="pt-PT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Catarina e Sal</a:t>
            </a:r>
            <a:endParaRPr lang="pt-BR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ángulo redondeado 8"/>
          <p:cNvSpPr/>
          <p:nvPr/>
        </p:nvSpPr>
        <p:spPr>
          <a:xfrm>
            <a:off x="867117" y="2607948"/>
            <a:ext cx="10664607" cy="883501"/>
          </a:xfrm>
          <a:prstGeom prst="roundRect">
            <a:avLst/>
          </a:prstGeom>
          <a:solidFill>
            <a:srgbClr val="92D050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622300">
              <a:spcBef>
                <a:spcPct val="0"/>
              </a:spcBef>
            </a:pPr>
            <a:endParaRPr lang="pt-PT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1" algn="ctr" defTabSz="622300">
              <a:spcBef>
                <a:spcPct val="0"/>
              </a:spcBef>
              <a:spcAft>
                <a:spcPts val="600"/>
              </a:spcAft>
            </a:pPr>
            <a:r>
              <a:rPr lang="pt-PT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64% </a:t>
            </a:r>
            <a:r>
              <a:rPr lang="pt-PT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das UPI formalizadas  no 2º ano do Programa (Janeiro –Dezembro 2021)</a:t>
            </a:r>
            <a:endParaRPr lang="pt-B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1" algn="ctr" defTabSz="6223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endParaRPr lang="pt-BR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ctángulo redondeado 8"/>
          <p:cNvSpPr/>
          <p:nvPr/>
        </p:nvSpPr>
        <p:spPr>
          <a:xfrm>
            <a:off x="867117" y="3543932"/>
            <a:ext cx="10664607" cy="702375"/>
          </a:xfrm>
          <a:prstGeom prst="roundRect">
            <a:avLst/>
          </a:prstGeom>
          <a:solidFill>
            <a:srgbClr val="F19024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622300">
              <a:spcBef>
                <a:spcPct val="0"/>
              </a:spcBef>
              <a:spcAft>
                <a:spcPts val="600"/>
              </a:spcAft>
            </a:pPr>
            <a:r>
              <a:rPr lang="pt-PT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24% </a:t>
            </a:r>
            <a:r>
              <a:rPr lang="pt-PT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das UPI formalizadas  no último ano Programa (Janeiro –Dezembro 2022)</a:t>
            </a:r>
            <a:endParaRPr lang="pt-B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ángulo redondeado 8"/>
          <p:cNvSpPr/>
          <p:nvPr/>
        </p:nvSpPr>
        <p:spPr>
          <a:xfrm>
            <a:off x="856343" y="4298790"/>
            <a:ext cx="10664607" cy="1314724"/>
          </a:xfrm>
          <a:prstGeom prst="roundRect">
            <a:avLst/>
          </a:prstGeom>
          <a:solidFill>
            <a:srgbClr val="F19024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622300">
              <a:spcBef>
                <a:spcPct val="0"/>
              </a:spcBef>
              <a:spcAft>
                <a:spcPts val="600"/>
              </a:spcAft>
            </a:pPr>
            <a:r>
              <a:rPr lang="pt-PT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Responsáveis das empresas resultantes da formalização das UPI capacitados  nos domínios da gestão de pequenos negócios, administração e contabilidade aplicadas</a:t>
            </a:r>
          </a:p>
        </p:txBody>
      </p:sp>
      <p:sp>
        <p:nvSpPr>
          <p:cNvPr id="24" name="Rectángulo redondeado 8"/>
          <p:cNvSpPr/>
          <p:nvPr/>
        </p:nvSpPr>
        <p:spPr>
          <a:xfrm>
            <a:off x="856343" y="5665997"/>
            <a:ext cx="10684271" cy="1026544"/>
          </a:xfrm>
          <a:prstGeom prst="roundRect">
            <a:avLst/>
          </a:prstGeom>
          <a:solidFill>
            <a:srgbClr val="00B0F0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6223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endParaRPr lang="pt-PT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1" defTabSz="622300">
              <a:spcBef>
                <a:spcPct val="0"/>
              </a:spcBef>
              <a:spcAft>
                <a:spcPts val="600"/>
              </a:spcAft>
            </a:pPr>
            <a:r>
              <a:rPr lang="pt-P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Reforçado o papel das mulheres no desenvolvimento das empresas, resultantes da formalização das UPI</a:t>
            </a:r>
          </a:p>
          <a:p>
            <a:pPr marL="0" lvl="1" algn="ctr" defTabSz="6223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endParaRPr lang="pt-BR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" name="Imagem 19" descr="C:\Users\valdyr.ramos\Desktop\Estacionário MF\Logos GOV\Tutelas MF\DNP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5" y="125506"/>
            <a:ext cx="1439103" cy="1051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015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514203" y="2158805"/>
            <a:ext cx="9720072" cy="912280"/>
          </a:xfrm>
        </p:spPr>
        <p:txBody>
          <a:bodyPr/>
          <a:lstStyle/>
          <a:p>
            <a:r>
              <a:rPr lang="pt-PT" dirty="0"/>
              <a:t> 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t-PT" sz="1200" dirty="0"/>
              <a:t>3</a:t>
            </a: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</p:spPr>
        <p:txBody>
          <a:bodyPr/>
          <a:lstStyle/>
          <a:p>
            <a:r>
              <a:rPr lang="pt-P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 | </a:t>
            </a:r>
            <a:r>
              <a:rPr lang="pt-P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IEFP | Emprego e formação profissional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856343" y="1364776"/>
            <a:ext cx="1030752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20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algn="just"/>
            <a:endParaRPr lang="pt-PT" sz="2800" dirty="0"/>
          </a:p>
          <a:p>
            <a:pPr algn="just"/>
            <a:endParaRPr lang="pt-PT" sz="2800" dirty="0"/>
          </a:p>
        </p:txBody>
      </p:sp>
      <p:sp>
        <p:nvSpPr>
          <p:cNvPr id="3" name="AutoShape 2" descr="https://dl-mail.ymail.com/ws/download/mailboxes/@.id==VjJ-oUr6t-yWbB3gScfyK9816XqMwN7TtdT5u5kwmexliFuHNcp0Y0gs1xOROByqWiXfjVfli5JDkUiiZ09-kZbeLQ/messages/@.id==AN7N2goAAD6LWjgr-wZg0GtBw3U/content/parts/@.id==2/raw?appid=YMailNorrin&amp;ymreqid=98314b66-fd6e-067a-1c7d-c902e901d700&amp;token=zitEzqOML3j84e6ealFTT5U7-km5qEQF52lp7AcCuBZ32vviht6qWVOJJHQK6LJp2v59rxhiXbiNo7H5Gq0eDAZyaihFM_yYLNHBhlmhS4eEOSXZdGsfQNtPcjV4ltu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5" name="Rectángulo redondeado 8"/>
          <p:cNvSpPr/>
          <p:nvPr/>
        </p:nvSpPr>
        <p:spPr>
          <a:xfrm>
            <a:off x="1527716" y="11896"/>
            <a:ext cx="9022295" cy="594217"/>
          </a:xfrm>
          <a:prstGeom prst="roundRect">
            <a:avLst/>
          </a:prstGeom>
          <a:solidFill>
            <a:srgbClr val="F19024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6223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3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ROTEIRO</a:t>
            </a:r>
            <a:endParaRPr lang="pt-BR" sz="40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31186180"/>
              </p:ext>
            </p:extLst>
          </p:nvPr>
        </p:nvGraphicFramePr>
        <p:xfrm>
          <a:off x="1820332" y="784699"/>
          <a:ext cx="9461910" cy="5380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6" name="Grupo 15"/>
          <p:cNvGrpSpPr/>
          <p:nvPr/>
        </p:nvGrpSpPr>
        <p:grpSpPr>
          <a:xfrm>
            <a:off x="3512364" y="4469827"/>
            <a:ext cx="7769878" cy="808162"/>
            <a:chOff x="2926079" y="2916461"/>
            <a:chExt cx="5201920" cy="1043516"/>
          </a:xfrm>
        </p:grpSpPr>
        <p:sp>
          <p:nvSpPr>
            <p:cNvPr id="18" name="Retângulo de Cantos Arredondados No Mesmo Lado 17"/>
            <p:cNvSpPr/>
            <p:nvPr/>
          </p:nvSpPr>
          <p:spPr>
            <a:xfrm rot="5400000">
              <a:off x="5005281" y="837259"/>
              <a:ext cx="1043516" cy="5201920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CaixaDeTexto 19"/>
            <p:cNvSpPr txBox="1"/>
            <p:nvPr/>
          </p:nvSpPr>
          <p:spPr>
            <a:xfrm>
              <a:off x="2926079" y="3016561"/>
              <a:ext cx="5150980" cy="9416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marL="0" lvl="1" defTabSz="1333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PT" sz="3200" dirty="0"/>
                <a:t>Extensão Transição aos restantes 20 Concelhos.     </a:t>
              </a:r>
              <a:r>
                <a:rPr lang="pt-PT" sz="3600" dirty="0">
                  <a:solidFill>
                    <a:srgbClr val="FF0000"/>
                  </a:solidFill>
                </a:rPr>
                <a:t>Aceleração     </a:t>
              </a:r>
              <a:r>
                <a:rPr lang="pt-PT" sz="2800" b="1" dirty="0">
                  <a:solidFill>
                    <a:srgbClr val="FF0000"/>
                  </a:solidFill>
                </a:rPr>
                <a:t>Jan 21-Dez 22</a:t>
              </a:r>
              <a:r>
                <a:rPr lang="pt-PT" sz="3600" b="1" dirty="0">
                  <a:solidFill>
                    <a:srgbClr val="FF0000"/>
                  </a:solidFill>
                </a:rPr>
                <a:t> </a:t>
              </a:r>
              <a:endParaRPr lang="pt-PT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CaixaDeTexto 20"/>
          <p:cNvSpPr txBox="1"/>
          <p:nvPr/>
        </p:nvSpPr>
        <p:spPr>
          <a:xfrm>
            <a:off x="3687097" y="3484211"/>
            <a:ext cx="7595145" cy="7651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0" tIns="57150" rIns="114300" bIns="57150" numCol="1" spcCol="1270" anchor="ctr" anchorCtr="0">
            <a:noAutofit/>
          </a:bodyPr>
          <a:lstStyle/>
          <a:p>
            <a:pPr marL="0" lvl="1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PT" sz="3200" dirty="0"/>
              <a:t>Finalização e aprovação do Programa Nacional          </a:t>
            </a:r>
            <a:r>
              <a:rPr lang="pt-PT" sz="3200" b="1" dirty="0">
                <a:solidFill>
                  <a:srgbClr val="FF0000"/>
                </a:solidFill>
              </a:rPr>
              <a:t>Dezembro 2020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3687098" y="5421787"/>
            <a:ext cx="7595144" cy="743192"/>
            <a:chOff x="1658932" y="3068318"/>
            <a:chExt cx="7595144" cy="1043516"/>
          </a:xfrm>
        </p:grpSpPr>
        <p:sp>
          <p:nvSpPr>
            <p:cNvPr id="23" name="Retângulo de Cantos Arredondados No Mesmo Lado 22"/>
            <p:cNvSpPr/>
            <p:nvPr/>
          </p:nvSpPr>
          <p:spPr>
            <a:xfrm rot="5400000">
              <a:off x="4939054" y="-203188"/>
              <a:ext cx="1043516" cy="7586528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CaixaDeTexto 26"/>
            <p:cNvSpPr txBox="1"/>
            <p:nvPr/>
          </p:nvSpPr>
          <p:spPr>
            <a:xfrm>
              <a:off x="1658932" y="3085586"/>
              <a:ext cx="7595144" cy="9416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marL="0" lvl="1" algn="l" defTabSz="1333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PT" sz="3000" dirty="0"/>
                <a:t> Novo estudo sobre sector informal </a:t>
              </a:r>
              <a:r>
                <a:rPr lang="pt-PT" sz="2400" b="1" dirty="0">
                  <a:solidFill>
                    <a:srgbClr val="FF0000"/>
                  </a:solidFill>
                </a:rPr>
                <a:t>Jan-Mar 2023</a:t>
              </a:r>
              <a:endParaRPr lang="pt-PT" sz="3000" b="1" kern="12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9" name="Imagem 18" descr="C:\Users\valdyr.ramos\Desktop\Estacionário MF\Logos GOV\Tutelas MF\DNP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7" y="8093"/>
            <a:ext cx="2231390" cy="77660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ángulo redondeado 8"/>
          <p:cNvSpPr/>
          <p:nvPr/>
        </p:nvSpPr>
        <p:spPr>
          <a:xfrm>
            <a:off x="925173" y="6211835"/>
            <a:ext cx="10664607" cy="533189"/>
          </a:xfrm>
          <a:prstGeom prst="roundRect">
            <a:avLst/>
          </a:prstGeom>
          <a:solidFill>
            <a:srgbClr val="00B050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6223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7.  Avaliação final do Programa  de aceleração da transição</a:t>
            </a:r>
            <a:r>
              <a:rPr lang="pt-BR" sz="3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Abril 2023</a:t>
            </a:r>
            <a:endParaRPr lang="pt-BR" sz="30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21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514203" y="2157938"/>
            <a:ext cx="9720072" cy="912280"/>
          </a:xfrm>
        </p:spPr>
        <p:txBody>
          <a:bodyPr/>
          <a:lstStyle/>
          <a:p>
            <a:r>
              <a:rPr lang="pt-PT" dirty="0"/>
              <a:t> 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EDS 1721 | Retiro Cidade Velha | WG 2 | 22/03/2017</a:t>
            </a:r>
            <a:endParaRPr lang="pt-P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</p:spPr>
        <p:txBody>
          <a:bodyPr/>
          <a:lstStyle/>
          <a:p>
            <a:r>
              <a:rPr lang="pt-P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 | </a:t>
            </a:r>
            <a:r>
              <a:rPr lang="pt-P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IEFP | Emprego e formação profissional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856343" y="1364776"/>
            <a:ext cx="1030752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20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algn="just"/>
            <a:endParaRPr lang="pt-PT" sz="2800" dirty="0"/>
          </a:p>
          <a:p>
            <a:pPr algn="just"/>
            <a:endParaRPr lang="pt-PT" sz="2800" dirty="0"/>
          </a:p>
        </p:txBody>
      </p:sp>
      <p:sp>
        <p:nvSpPr>
          <p:cNvPr id="3" name="AutoShape 2" descr="https://dl-mail.ymail.com/ws/download/mailboxes/@.id==VjJ-oUr6t-yWbB3gScfyK9816XqMwN7TtdT5u5kwmexliFuHNcp0Y0gs1xOROByqWiXfjVfli5JDkUiiZ09-kZbeLQ/messages/@.id==AN7N2goAAD6LWjgr-wZg0GtBw3U/content/parts/@.id==2/raw?appid=YMailNorrin&amp;ymreqid=98314b66-fd6e-067a-1c7d-c902e901d700&amp;token=zitEzqOML3j84e6ealFTT5U7-km5qEQF52lp7AcCuBZ32vviht6qWVOJJHQK6LJp2v59rxhiXbiNo7H5Gq0eDAZyaihFM_yYLNHBhlmhS4eEOSXZdGsfQNtPcjV4ltu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80B22D4C-E40C-4ACF-B750-529F835B4968}"/>
              </a:ext>
            </a:extLst>
          </p:cNvPr>
          <p:cNvSpPr/>
          <p:nvPr/>
        </p:nvSpPr>
        <p:spPr>
          <a:xfrm>
            <a:off x="934064" y="857243"/>
            <a:ext cx="10876935" cy="59708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PT" i="1" dirty="0"/>
              <a:t> </a:t>
            </a:r>
            <a:endParaRPr lang="pt-PT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i="1" dirty="0"/>
              <a:t>Comercio informal, ou seja </a:t>
            </a:r>
            <a:r>
              <a:rPr lang="pt-PT" sz="2800" i="1" dirty="0" err="1"/>
              <a:t>Rabidantes</a:t>
            </a:r>
            <a:r>
              <a:rPr lang="pt-PT" sz="2800" i="1" dirty="0"/>
              <a:t> das feiras e mercados, fixos quanto ambulantes;</a:t>
            </a:r>
            <a:endParaRPr lang="pt-PT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i="1" dirty="0"/>
              <a:t>As Unidades de produção de grogue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i="1" dirty="0"/>
              <a:t>As Unidades de pesca artesanal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i="1" dirty="0"/>
              <a:t>Oficinas de mecânica-auto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i="1" dirty="0"/>
              <a:t>Pedreiros, carpinteiros, canalizadores, pintores, eletricistas e outros da construção civil, exercendo a titulo independente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i="1" dirty="0"/>
              <a:t>Artesãos não constituídos em empresa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i="1" dirty="0"/>
              <a:t>Unidades de produção de inertes não constituídas em empresas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i="1" dirty="0"/>
              <a:t>Lavadores de carro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i="1" dirty="0"/>
              <a:t>Artistas exercendo a titulo independente não constituídas em empresas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i="1" dirty="0"/>
              <a:t>Salões de cabeleireiro, barbearias informais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i="1" dirty="0"/>
              <a:t>Unidades de transporte terrestre de aluguer não constituídas em empresa.</a:t>
            </a:r>
            <a:endParaRPr lang="pt-PT" sz="2200" dirty="0"/>
          </a:p>
        </p:txBody>
      </p:sp>
      <p:pic>
        <p:nvPicPr>
          <p:cNvPr id="11" name="Imagem 10" descr="C:\Users\valdyr.ramos\Desktop\Estacionário MF\Logos GOV\Tutelas MF\DNP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2" y="34994"/>
            <a:ext cx="2231390" cy="77660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ángulo redondeado 8"/>
          <p:cNvSpPr/>
          <p:nvPr/>
        </p:nvSpPr>
        <p:spPr>
          <a:xfrm>
            <a:off x="1966452" y="47975"/>
            <a:ext cx="9844548" cy="730595"/>
          </a:xfrm>
          <a:prstGeom prst="roundRect">
            <a:avLst/>
          </a:prstGeom>
          <a:solidFill>
            <a:srgbClr val="FF0000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6223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pt-PT" sz="2800" b="1" dirty="0"/>
              <a:t>O UNIVERSO DAS UPI COMPREENDE, ENTRE OUTROS….</a:t>
            </a:r>
            <a:endParaRPr lang="pt-BR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01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514203" y="4769797"/>
            <a:ext cx="9720072" cy="912280"/>
          </a:xfrm>
        </p:spPr>
        <p:txBody>
          <a:bodyPr/>
          <a:lstStyle/>
          <a:p>
            <a:r>
              <a:rPr lang="pt-PT" dirty="0"/>
              <a:t> 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EDS 1721 | Retiro Cidade Velha | WG 2 | 22/03/2017</a:t>
            </a:r>
            <a:endParaRPr lang="pt-P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</p:spPr>
        <p:txBody>
          <a:bodyPr/>
          <a:lstStyle/>
          <a:p>
            <a:r>
              <a:rPr lang="pt-P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 | </a:t>
            </a:r>
            <a:r>
              <a:rPr lang="pt-P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IEFP | Emprego e formação profissional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856343" y="1364776"/>
            <a:ext cx="1030752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20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algn="just"/>
            <a:endParaRPr lang="pt-PT" sz="2800" dirty="0"/>
          </a:p>
          <a:p>
            <a:pPr algn="just"/>
            <a:endParaRPr lang="pt-PT" sz="2800" dirty="0"/>
          </a:p>
        </p:txBody>
      </p:sp>
      <p:sp>
        <p:nvSpPr>
          <p:cNvPr id="3" name="AutoShape 2" descr="https://dl-mail.ymail.com/ws/download/mailboxes/@.id==VjJ-oUr6t-yWbB3gScfyK9816XqMwN7TtdT5u5kwmexliFuHNcp0Y0gs1xOROByqWiXfjVfli5JDkUiiZ09-kZbeLQ/messages/@.id==AN7N2goAAD6LWjgr-wZg0GtBw3U/content/parts/@.id==2/raw?appid=YMailNorrin&amp;ymreqid=98314b66-fd6e-067a-1c7d-c902e901d700&amp;token=zitEzqOML3j84e6ealFTT5U7-km5qEQF52lp7AcCuBZ32vviht6qWVOJJHQK6LJp2v59rxhiXbiNo7H5Gq0eDAZyaihFM_yYLNHBhlmhS4eEOSXZdGsfQNtPcjV4ltu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6" name="Rectángulo redondeado 8"/>
          <p:cNvSpPr/>
          <p:nvPr/>
        </p:nvSpPr>
        <p:spPr>
          <a:xfrm>
            <a:off x="915337" y="243631"/>
            <a:ext cx="10664607" cy="730595"/>
          </a:xfrm>
          <a:prstGeom prst="roundRect">
            <a:avLst/>
          </a:prstGeom>
          <a:solidFill>
            <a:srgbClr val="00B0F0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6223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ORGANIZAÇÃO</a:t>
            </a:r>
            <a:endParaRPr lang="pt-BR" sz="4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Imagem 11" descr="C:\Users\valdyr.ramos\Desktop\Estacionário MF\Logos GOV\Tutelas MF\DNP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2" y="241182"/>
            <a:ext cx="2231390" cy="77660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2466882552"/>
              </p:ext>
            </p:extLst>
          </p:nvPr>
        </p:nvGraphicFramePr>
        <p:xfrm>
          <a:off x="2340082" y="1078967"/>
          <a:ext cx="8111616" cy="5675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0299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514203" y="2171385"/>
            <a:ext cx="9720072" cy="912280"/>
          </a:xfrm>
        </p:spPr>
        <p:txBody>
          <a:bodyPr/>
          <a:lstStyle/>
          <a:p>
            <a:r>
              <a:rPr lang="pt-PT" dirty="0"/>
              <a:t> 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EDS 1721 | Retiro Cidade Velha | WG 2 | 22/03/2017</a:t>
            </a:r>
            <a:endParaRPr lang="pt-P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</p:spPr>
        <p:txBody>
          <a:bodyPr/>
          <a:lstStyle/>
          <a:p>
            <a:r>
              <a:rPr lang="pt-P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 | </a:t>
            </a:r>
            <a:r>
              <a:rPr lang="pt-P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IEFP | Emprego e formação profissional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12"/>
          <p:cNvSpPr/>
          <p:nvPr/>
        </p:nvSpPr>
        <p:spPr>
          <a:xfrm>
            <a:off x="1610459" y="-351566"/>
            <a:ext cx="10483221" cy="76020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endParaRPr lang="pt-PT" b="1" dirty="0"/>
          </a:p>
          <a:p>
            <a:r>
              <a:rPr lang="pt-PT" sz="2800" b="1" dirty="0"/>
              <a:t>      Comité Interinstitucional para GETIF </a:t>
            </a:r>
            <a:r>
              <a:rPr lang="pt-PT" b="1" dirty="0">
                <a:sym typeface="Wingdings" panose="05000000000000000000" pitchFamily="2" charset="2"/>
              </a:rPr>
              <a:t> </a:t>
            </a:r>
            <a:r>
              <a:rPr lang="pt-PT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Orientação política, </a:t>
            </a:r>
          </a:p>
          <a:p>
            <a:r>
              <a:rPr lang="pt-PT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        coordenação estratégica, seguimento e avaliação da</a:t>
            </a:r>
          </a:p>
          <a:p>
            <a:r>
              <a:rPr lang="pt-PT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        Agenda </a:t>
            </a:r>
            <a:r>
              <a:rPr lang="pt-PT" sz="24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Insterinstitucional</a:t>
            </a:r>
            <a:r>
              <a:rPr lang="pt-PT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 de transição para a E.F.</a:t>
            </a:r>
            <a:endParaRPr lang="pt-PT" sz="1600" dirty="0">
              <a:solidFill>
                <a:srgbClr val="FF0000"/>
              </a:solidFill>
            </a:endParaRPr>
          </a:p>
          <a:p>
            <a:r>
              <a:rPr lang="pt-PT" sz="2800" b="1" dirty="0"/>
              <a:t>Comité de Coordenação do Programa Nacional de Transição  </a:t>
            </a:r>
          </a:p>
          <a:p>
            <a:r>
              <a:rPr lang="pt-PT" sz="2800" dirty="0">
                <a:sym typeface="Wingdings" panose="05000000000000000000" pitchFamily="2" charset="2"/>
              </a:rPr>
              <a:t>C</a:t>
            </a:r>
            <a:r>
              <a:rPr lang="pt-PT" sz="2800" dirty="0"/>
              <a:t>oordenação-Executiva e técnica.</a:t>
            </a:r>
            <a:r>
              <a:rPr lang="pt-PT" b="1" dirty="0"/>
              <a:t>   </a:t>
            </a:r>
          </a:p>
          <a:p>
            <a:r>
              <a:rPr lang="pt-PT" sz="2400" b="1" dirty="0"/>
              <a:t>(Assessor do MF, que coordena, Economista/Jurista com especialização na área fiscal e  um Quadro com sólidos conhecimentos sobre a realidade da economia informal e empreendedorismo social).</a:t>
            </a:r>
            <a:endParaRPr lang="pt-PT" sz="2000" dirty="0"/>
          </a:p>
          <a:p>
            <a:r>
              <a:rPr lang="pt-PT" i="1" dirty="0"/>
              <a:t> </a:t>
            </a:r>
            <a:endParaRPr lang="pt-PT" sz="1600" dirty="0"/>
          </a:p>
          <a:p>
            <a:r>
              <a:rPr lang="pt-PT" sz="3200" b="1" i="1" dirty="0"/>
              <a:t>Conselho Municipal de Transição </a:t>
            </a:r>
          </a:p>
          <a:p>
            <a:r>
              <a:rPr lang="pt-PT" sz="2400" i="1" dirty="0"/>
              <a:t>Câmaras Municipal, que preside</a:t>
            </a:r>
          </a:p>
          <a:p>
            <a:r>
              <a:rPr lang="pt-PT" sz="2400" i="1" dirty="0"/>
              <a:t>Centro de Emprego e Formação Profissional que copreside</a:t>
            </a:r>
          </a:p>
          <a:p>
            <a:r>
              <a:rPr lang="pt-PT" sz="2400" i="1" dirty="0"/>
              <a:t>Delegação do INPS</a:t>
            </a:r>
          </a:p>
          <a:p>
            <a:r>
              <a:rPr lang="pt-PT" sz="2400" i="1" dirty="0"/>
              <a:t>Chefe da Repartições de Finanças</a:t>
            </a:r>
          </a:p>
          <a:p>
            <a:r>
              <a:rPr lang="pt-PT" sz="2400" i="1" dirty="0"/>
              <a:t>Representante da PROEMPRESA</a:t>
            </a:r>
          </a:p>
          <a:p>
            <a:r>
              <a:rPr lang="pt-PT" sz="2400" i="1" dirty="0"/>
              <a:t>Representante da Associação das Instituições de </a:t>
            </a:r>
            <a:r>
              <a:rPr lang="pt-PT" sz="2400" i="1" dirty="0" err="1"/>
              <a:t>Microfinanças</a:t>
            </a:r>
            <a:endParaRPr lang="pt-PT" sz="2400" i="1" dirty="0"/>
          </a:p>
          <a:p>
            <a:r>
              <a:rPr lang="pt-PT" sz="2400" i="1" dirty="0"/>
              <a:t>Representante da Plataforma das ONG</a:t>
            </a:r>
          </a:p>
          <a:p>
            <a:r>
              <a:rPr lang="pt-PT" sz="2400" i="1" dirty="0"/>
              <a:t>Representante da CCISS (Praia) ou representante  da ACAISA (Santa Catarina) </a:t>
            </a:r>
          </a:p>
          <a:p>
            <a:r>
              <a:rPr lang="pt-PT" sz="2400" i="1" dirty="0"/>
              <a:t>Representantes de cada setor de atividade informal mais expressiva no Concelho.</a:t>
            </a:r>
            <a:endParaRPr lang="pt-PT" sz="1600" dirty="0"/>
          </a:p>
        </p:txBody>
      </p:sp>
      <p:pic>
        <p:nvPicPr>
          <p:cNvPr id="10" name="Imagem 9" descr="C:\Users\valdyr.ramos\Desktop\Estacionário MF\Logos GOV\Tutelas MF\DNP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9" y="125507"/>
            <a:ext cx="2231390" cy="776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300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514203" y="2171385"/>
            <a:ext cx="9720072" cy="912280"/>
          </a:xfrm>
        </p:spPr>
        <p:txBody>
          <a:bodyPr/>
          <a:lstStyle/>
          <a:p>
            <a:r>
              <a:rPr lang="pt-PT" dirty="0"/>
              <a:t> 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EDS 1721 | Retiro Cidade Velha | WG 2 | 22/03/2017</a:t>
            </a:r>
            <a:endParaRPr lang="pt-P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</p:spPr>
        <p:txBody>
          <a:bodyPr/>
          <a:lstStyle/>
          <a:p>
            <a:r>
              <a:rPr lang="pt-P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 | </a:t>
            </a:r>
            <a:r>
              <a:rPr lang="pt-P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IEFP | Emprego e formação profissional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12"/>
          <p:cNvSpPr/>
          <p:nvPr/>
        </p:nvSpPr>
        <p:spPr>
          <a:xfrm>
            <a:off x="1315489" y="31435"/>
            <a:ext cx="10483221" cy="667875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pt-PT" sz="3600" b="1" i="1" dirty="0"/>
              <a:t>Unidade Técnica </a:t>
            </a:r>
          </a:p>
          <a:p>
            <a:endParaRPr lang="pt-PT" i="1" dirty="0"/>
          </a:p>
          <a:p>
            <a:pPr algn="just"/>
            <a:r>
              <a:rPr lang="pt-PT" sz="2800" i="1" dirty="0"/>
              <a:t>Constituída por técnicos recrutados e nomeados por despacho do Coordenador da Comissão Interinstitucional para GETIF.</a:t>
            </a:r>
            <a:endParaRPr lang="pt-PT" sz="2400" dirty="0"/>
          </a:p>
          <a:p>
            <a:r>
              <a:rPr lang="pt-PT" i="1" dirty="0"/>
              <a:t> </a:t>
            </a:r>
            <a:endParaRPr lang="pt-PT" sz="1600" dirty="0"/>
          </a:p>
          <a:p>
            <a:r>
              <a:rPr lang="pt-PT" sz="3600" b="1" i="1" dirty="0"/>
              <a:t>Facilitadores </a:t>
            </a:r>
          </a:p>
          <a:p>
            <a:endParaRPr lang="pt-PT" i="1" dirty="0"/>
          </a:p>
          <a:p>
            <a:pPr algn="just"/>
            <a:r>
              <a:rPr lang="pt-PT" sz="2800" i="1" dirty="0"/>
              <a:t>Indivíduos que reúnam os requisitos fixados ou as organizações locais, designadamente associações, ONG.</a:t>
            </a:r>
            <a:endParaRPr lang="pt-PT" i="1" dirty="0"/>
          </a:p>
          <a:p>
            <a:pPr algn="just"/>
            <a:r>
              <a:rPr lang="pt-PT" sz="2800" i="1" dirty="0"/>
              <a:t>Podem ser, preferencialmente, recrutados junto dos inquiridores do INE e de profissionais e ativistas das Organizações da Sociedade Civil.</a:t>
            </a:r>
            <a:endParaRPr lang="pt-PT" sz="2400" dirty="0"/>
          </a:p>
          <a:p>
            <a:r>
              <a:rPr lang="pt-PT" i="1" dirty="0"/>
              <a:t> </a:t>
            </a:r>
            <a:endParaRPr lang="pt-PT" sz="1600" dirty="0"/>
          </a:p>
          <a:p>
            <a:pPr algn="just"/>
            <a:r>
              <a:rPr lang="pt-PT" sz="3200" b="1" i="1" dirty="0"/>
              <a:t>A Plataforma das ONG </a:t>
            </a:r>
            <a:r>
              <a:rPr lang="pt-PT" sz="2800" i="1" dirty="0"/>
              <a:t>será parceiro técnico para a implementação, presta assessoria técnica e metodológica aos Conselhos Municipais de Transição, às Unidades Técnicas, treina e acompanha os Facilitadores na sua ação junto das UPI.</a:t>
            </a:r>
            <a:endParaRPr lang="pt-BR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Imagem 9" descr="C:\Users\valdyr.ramos\Desktop\Estacionário MF\Logos GOV\Tutelas MF\DNP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9" y="37019"/>
            <a:ext cx="1270381" cy="7987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142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514203" y="4769797"/>
            <a:ext cx="9720072" cy="912280"/>
          </a:xfrm>
        </p:spPr>
        <p:txBody>
          <a:bodyPr/>
          <a:lstStyle/>
          <a:p>
            <a:r>
              <a:rPr lang="pt-PT" dirty="0"/>
              <a:t> 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EDS 1721 | Retiro Cidade Velha | WG 2 | 22/03/2017</a:t>
            </a:r>
            <a:endParaRPr lang="pt-P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</p:spPr>
        <p:txBody>
          <a:bodyPr/>
          <a:lstStyle/>
          <a:p>
            <a:r>
              <a:rPr lang="pt-P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 | </a:t>
            </a:r>
            <a:r>
              <a:rPr lang="pt-P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IEFP | Emprego e formação profissional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856343" y="1364776"/>
            <a:ext cx="1030752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20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algn="just"/>
            <a:endParaRPr lang="pt-PT" sz="2800" dirty="0"/>
          </a:p>
          <a:p>
            <a:pPr algn="just"/>
            <a:endParaRPr lang="pt-PT" sz="2800" dirty="0"/>
          </a:p>
        </p:txBody>
      </p:sp>
      <p:sp>
        <p:nvSpPr>
          <p:cNvPr id="3" name="AutoShape 2" descr="https://dl-mail.ymail.com/ws/download/mailboxes/@.id==VjJ-oUr6t-yWbB3gScfyK9816XqMwN7TtdT5u5kwmexliFuHNcp0Y0gs1xOROByqWiXfjVfli5JDkUiiZ09-kZbeLQ/messages/@.id==AN7N2goAAD6LWjgr-wZg0GtBw3U/content/parts/@.id==2/raw?appid=YMailNorrin&amp;ymreqid=98314b66-fd6e-067a-1c7d-c902e901d700&amp;token=zitEzqOML3j84e6ealFTT5U7-km5qEQF52lp7AcCuBZ32vviht6qWVOJJHQK6LJp2v59rxhiXbiNo7H5Gq0eDAZyaihFM_yYLNHBhlmhS4eEOSXZdGsfQNtPcjV4ltu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6" name="Rectángulo redondeado 8"/>
          <p:cNvSpPr/>
          <p:nvPr/>
        </p:nvSpPr>
        <p:spPr>
          <a:xfrm>
            <a:off x="778868" y="1433371"/>
            <a:ext cx="10664607" cy="2503950"/>
          </a:xfrm>
          <a:prstGeom prst="roundRect">
            <a:avLst/>
          </a:prstGeom>
          <a:solidFill>
            <a:srgbClr val="F19024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622300">
              <a:spcBef>
                <a:spcPct val="0"/>
              </a:spcBef>
              <a:spcAft>
                <a:spcPts val="600"/>
              </a:spcAft>
            </a:pPr>
            <a:r>
              <a:rPr lang="pt-PT" sz="32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Sub-programa</a:t>
            </a:r>
            <a:r>
              <a:rPr lang="pt-PT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</a:t>
            </a:r>
            <a:r>
              <a:rPr lang="pt-PT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Consolidação das empresas do Regime do REMPE, criadas no quadro dos projetos-piloto e das suas organizações representativas e/ou de prestação de serviços de interesse comum</a:t>
            </a:r>
            <a:endParaRPr lang="pt-BR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ángulo redondeado 8"/>
          <p:cNvSpPr/>
          <p:nvPr/>
        </p:nvSpPr>
        <p:spPr>
          <a:xfrm>
            <a:off x="856343" y="4136155"/>
            <a:ext cx="10664607" cy="2135713"/>
          </a:xfrm>
          <a:prstGeom prst="roundRect">
            <a:avLst/>
          </a:prstGeom>
          <a:solidFill>
            <a:srgbClr val="F19024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32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Sub-programa</a:t>
            </a:r>
            <a:r>
              <a:rPr lang="pt-PT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</a:t>
            </a:r>
            <a:r>
              <a:rPr lang="pt-PT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Extensão do processo de transição aos 20 Concelhos do País</a:t>
            </a:r>
          </a:p>
          <a:p>
            <a:pPr algn="just"/>
            <a:r>
              <a:rPr lang="pt-PT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Decorrerá, em simultâneo, nos 22 Concelhos de Cabo Verde, visando atingir as metas por Concelho, grupo de atividade económica e a nacional.</a:t>
            </a:r>
          </a:p>
        </p:txBody>
      </p:sp>
      <p:pic>
        <p:nvPicPr>
          <p:cNvPr id="20" name="Imagem 19" descr="C:\Users\valdyr.ramos\Desktop\Estacionário MF\Logos GOV\Tutelas MF\DNP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5" y="125506"/>
            <a:ext cx="1439103" cy="105189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ángulo redondeado 8"/>
          <p:cNvSpPr/>
          <p:nvPr/>
        </p:nvSpPr>
        <p:spPr>
          <a:xfrm>
            <a:off x="1508760" y="112976"/>
            <a:ext cx="10106186" cy="1121561"/>
          </a:xfrm>
          <a:prstGeom prst="roundRect">
            <a:avLst/>
          </a:prstGeom>
          <a:solidFill>
            <a:srgbClr val="00B0F0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622300">
              <a:spcBef>
                <a:spcPct val="0"/>
              </a:spcBef>
              <a:spcAft>
                <a:spcPts val="600"/>
              </a:spcAft>
            </a:pPr>
            <a:r>
              <a:rPr lang="pt-PT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PROGRAMA NACIONAL INTEGRADO PARA A ACELERAÇÃO DA TRANSIÇÃO</a:t>
            </a:r>
            <a:endParaRPr lang="pt-BR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69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514203" y="4769797"/>
            <a:ext cx="9720072" cy="912280"/>
          </a:xfrm>
        </p:spPr>
        <p:txBody>
          <a:bodyPr/>
          <a:lstStyle/>
          <a:p>
            <a:r>
              <a:rPr lang="pt-PT" dirty="0"/>
              <a:t> 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EDS 1721 | Retiro Cidade Velha | WG 2 | 22/03/2017</a:t>
            </a:r>
            <a:endParaRPr lang="pt-P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</p:spPr>
        <p:txBody>
          <a:bodyPr/>
          <a:lstStyle/>
          <a:p>
            <a:r>
              <a:rPr lang="pt-P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 | </a:t>
            </a:r>
            <a:r>
              <a:rPr lang="pt-P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IEFP | Emprego e formação profissional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856343" y="1364776"/>
            <a:ext cx="1030752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20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algn="just"/>
            <a:endParaRPr lang="pt-PT" sz="2800" dirty="0"/>
          </a:p>
          <a:p>
            <a:pPr algn="just"/>
            <a:endParaRPr lang="pt-PT" sz="2800" dirty="0"/>
          </a:p>
        </p:txBody>
      </p:sp>
      <p:sp>
        <p:nvSpPr>
          <p:cNvPr id="3" name="AutoShape 2" descr="https://dl-mail.ymail.com/ws/download/mailboxes/@.id==VjJ-oUr6t-yWbB3gScfyK9816XqMwN7TtdT5u5kwmexliFuHNcp0Y0gs1xOROByqWiXfjVfli5JDkUiiZ09-kZbeLQ/messages/@.id==AN7N2goAAD6LWjgr-wZg0GtBw3U/content/parts/@.id==2/raw?appid=YMailNorrin&amp;ymreqid=98314b66-fd6e-067a-1c7d-c902e901d700&amp;token=zitEzqOML3j84e6ealFTT5U7-km5qEQF52lp7AcCuBZ32vviht6qWVOJJHQK6LJp2v59rxhiXbiNo7H5Gq0eDAZyaihFM_yYLNHBhlmhS4eEOSXZdGsfQNtPcjV4ltu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5" name="Rectángulo redondeado 8"/>
          <p:cNvSpPr/>
          <p:nvPr/>
        </p:nvSpPr>
        <p:spPr>
          <a:xfrm>
            <a:off x="1456748" y="52103"/>
            <a:ext cx="10688550" cy="750333"/>
          </a:xfrm>
          <a:prstGeom prst="roundRect">
            <a:avLst/>
          </a:prstGeom>
          <a:solidFill>
            <a:srgbClr val="00B0F0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6223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endParaRPr lang="pt-PT" sz="2400" b="1" dirty="0"/>
          </a:p>
          <a:p>
            <a:pPr marL="0" lvl="1" algn="ctr" defTabSz="6223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endParaRPr lang="pt-PT" sz="2400" b="1" dirty="0"/>
          </a:p>
          <a:p>
            <a:pPr marL="0" lvl="1" defTabSz="6223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pt-PT" sz="2800" b="1" i="1" dirty="0">
                <a:solidFill>
                  <a:srgbClr val="FF0000"/>
                </a:solidFill>
              </a:rPr>
              <a:t>                                        </a:t>
            </a:r>
            <a:r>
              <a:rPr lang="pt-PT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ACTIVIDADES</a:t>
            </a:r>
          </a:p>
          <a:p>
            <a:pPr marL="0" lvl="1" algn="ctr" defTabSz="6223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endParaRPr lang="pt-BR" sz="4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ángulo redondeado 8"/>
          <p:cNvSpPr/>
          <p:nvPr/>
        </p:nvSpPr>
        <p:spPr>
          <a:xfrm>
            <a:off x="925172" y="893877"/>
            <a:ext cx="10664607" cy="416333"/>
          </a:xfrm>
          <a:prstGeom prst="roundRect">
            <a:avLst/>
          </a:prstGeom>
          <a:solidFill>
            <a:srgbClr val="F19024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6223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pt-P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Apresentação da Nota Conceitual do Programa à </a:t>
            </a:r>
            <a:r>
              <a:rPr lang="pt-PT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Comissao</a:t>
            </a:r>
            <a:r>
              <a:rPr lang="pt-P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GETIF</a:t>
            </a:r>
            <a:endParaRPr lang="pt-BR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ángulo redondeado 8"/>
          <p:cNvSpPr/>
          <p:nvPr/>
        </p:nvSpPr>
        <p:spPr>
          <a:xfrm>
            <a:off x="885405" y="1458893"/>
            <a:ext cx="10664607" cy="514312"/>
          </a:xfrm>
          <a:prstGeom prst="roundRect">
            <a:avLst/>
          </a:prstGeom>
          <a:solidFill>
            <a:srgbClr val="92D050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 defTabSz="6223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pt-PT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Aprovação do conceito e do roteiro pelo Conselho de Ministros</a:t>
            </a:r>
            <a:endParaRPr lang="pt-BR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ctángulo redondeado 8"/>
          <p:cNvSpPr/>
          <p:nvPr/>
        </p:nvSpPr>
        <p:spPr>
          <a:xfrm>
            <a:off x="867117" y="2099639"/>
            <a:ext cx="10664607" cy="569055"/>
          </a:xfrm>
          <a:prstGeom prst="roundRect">
            <a:avLst/>
          </a:prstGeom>
          <a:solidFill>
            <a:srgbClr val="00B0F0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 defTabSz="6223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pt-PT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Lançamento público do Pograma de Aceleração da Transição  EF</a:t>
            </a:r>
            <a:endParaRPr lang="pt-B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ángulo redondeado 8"/>
          <p:cNvSpPr/>
          <p:nvPr/>
        </p:nvSpPr>
        <p:spPr>
          <a:xfrm>
            <a:off x="856343" y="2775343"/>
            <a:ext cx="10664607" cy="778593"/>
          </a:xfrm>
          <a:prstGeom prst="roundRect">
            <a:avLst/>
          </a:prstGeom>
          <a:solidFill>
            <a:srgbClr val="F19024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 defTabSz="622300">
              <a:spcBef>
                <a:spcPct val="0"/>
              </a:spcBef>
              <a:spcAft>
                <a:spcPts val="600"/>
              </a:spcAft>
            </a:pPr>
            <a:r>
              <a:rPr lang="pt-PT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Criação do Comité Nacional de Coordenação do Programa e empossamento.</a:t>
            </a:r>
          </a:p>
        </p:txBody>
      </p:sp>
      <p:pic>
        <p:nvPicPr>
          <p:cNvPr id="20" name="Imagem 19" descr="C:\Users\valdyr.ramos\Desktop\Estacionário MF\Logos GOV\Tutelas MF\DNP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5" y="125506"/>
            <a:ext cx="1439103" cy="105189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ángulo redondeado 8"/>
          <p:cNvSpPr/>
          <p:nvPr/>
        </p:nvSpPr>
        <p:spPr>
          <a:xfrm>
            <a:off x="871583" y="3595971"/>
            <a:ext cx="10664607" cy="1082084"/>
          </a:xfrm>
          <a:prstGeom prst="roundRect">
            <a:avLst/>
          </a:prstGeom>
          <a:solidFill>
            <a:srgbClr val="F19024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 defTabSz="622300">
              <a:spcBef>
                <a:spcPct val="0"/>
              </a:spcBef>
              <a:spcAft>
                <a:spcPts val="600"/>
              </a:spcAft>
            </a:pPr>
            <a:r>
              <a:rPr lang="pt-PT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Criação Conselhos Municipais de Transição Praia Santa Catarina  e empossamento.</a:t>
            </a:r>
          </a:p>
        </p:txBody>
      </p:sp>
      <p:sp>
        <p:nvSpPr>
          <p:cNvPr id="22" name="Rectángulo redondeado 8"/>
          <p:cNvSpPr/>
          <p:nvPr/>
        </p:nvSpPr>
        <p:spPr>
          <a:xfrm>
            <a:off x="856343" y="4769596"/>
            <a:ext cx="10664607" cy="905303"/>
          </a:xfrm>
          <a:prstGeom prst="roundRect">
            <a:avLst/>
          </a:prstGeom>
          <a:solidFill>
            <a:srgbClr val="F19024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 defTabSz="622300">
              <a:spcBef>
                <a:spcPct val="0"/>
              </a:spcBef>
              <a:spcAft>
                <a:spcPts val="600"/>
              </a:spcAft>
            </a:pPr>
            <a:r>
              <a:rPr lang="pt-PT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Criação e instalação Unidades Técnicas  Praia e  Santa Catarina e contratação.</a:t>
            </a:r>
          </a:p>
        </p:txBody>
      </p:sp>
      <p:sp>
        <p:nvSpPr>
          <p:cNvPr id="25" name="Rectángulo redondeado 8"/>
          <p:cNvSpPr/>
          <p:nvPr/>
        </p:nvSpPr>
        <p:spPr>
          <a:xfrm>
            <a:off x="883775" y="5807709"/>
            <a:ext cx="10664607" cy="787644"/>
          </a:xfrm>
          <a:prstGeom prst="roundRect">
            <a:avLst/>
          </a:prstGeom>
          <a:solidFill>
            <a:srgbClr val="F19024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 defTabSz="6223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pt-PT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Concurso para recrutamento e seleção dos Facilitadores Locais.</a:t>
            </a:r>
          </a:p>
        </p:txBody>
      </p:sp>
    </p:spTree>
    <p:extLst>
      <p:ext uri="{BB962C8B-B14F-4D97-AF65-F5344CB8AC3E}">
        <p14:creationId xmlns:p14="http://schemas.microsoft.com/office/powerpoint/2010/main" val="387525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514203" y="4769797"/>
            <a:ext cx="9720072" cy="912280"/>
          </a:xfrm>
        </p:spPr>
        <p:txBody>
          <a:bodyPr/>
          <a:lstStyle/>
          <a:p>
            <a:r>
              <a:rPr lang="pt-PT" dirty="0"/>
              <a:t> 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EDS 1721 | Retiro Cidade Velha | WG 2 | 22/03/2017</a:t>
            </a:r>
            <a:endParaRPr lang="pt-P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</p:spPr>
        <p:txBody>
          <a:bodyPr/>
          <a:lstStyle/>
          <a:p>
            <a:r>
              <a:rPr lang="pt-P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 | </a:t>
            </a:r>
            <a:r>
              <a:rPr lang="pt-P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IEFP | Emprego e formação profissional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856343" y="1364776"/>
            <a:ext cx="1030752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20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algn="just"/>
            <a:endParaRPr lang="pt-PT" sz="2800" dirty="0"/>
          </a:p>
          <a:p>
            <a:pPr algn="just"/>
            <a:endParaRPr lang="pt-PT" sz="2800" dirty="0"/>
          </a:p>
        </p:txBody>
      </p:sp>
      <p:sp>
        <p:nvSpPr>
          <p:cNvPr id="3" name="AutoShape 2" descr="https://dl-mail.ymail.com/ws/download/mailboxes/@.id==VjJ-oUr6t-yWbB3gScfyK9816XqMwN7TtdT5u5kwmexliFuHNcp0Y0gs1xOROByqWiXfjVfli5JDkUiiZ09-kZbeLQ/messages/@.id==AN7N2goAAD6LWjgr-wZg0GtBw3U/content/parts/@.id==2/raw?appid=YMailNorrin&amp;ymreqid=98314b66-fd6e-067a-1c7d-c902e901d700&amp;token=zitEzqOML3j84e6ealFTT5U7-km5qEQF52lp7AcCuBZ32vviht6qWVOJJHQK6LJp2v59rxhiXbiNo7H5Gq0eDAZyaihFM_yYLNHBhlmhS4eEOSXZdGsfQNtPcjV4ltu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7" name="Rectángulo redondeado 8"/>
          <p:cNvSpPr/>
          <p:nvPr/>
        </p:nvSpPr>
        <p:spPr>
          <a:xfrm>
            <a:off x="1488909" y="112976"/>
            <a:ext cx="10664607" cy="877358"/>
          </a:xfrm>
          <a:prstGeom prst="roundRect">
            <a:avLst/>
          </a:prstGeom>
          <a:solidFill>
            <a:srgbClr val="00B0F0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622300">
              <a:spcBef>
                <a:spcPct val="0"/>
              </a:spcBef>
              <a:spcAft>
                <a:spcPts val="600"/>
              </a:spcAft>
            </a:pPr>
            <a:r>
              <a:rPr lang="pt-PT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Implementação dos projetos-piloto nos Concelhos da Praia e Santa Catarina de Santiago</a:t>
            </a:r>
            <a:endParaRPr lang="pt-B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ángulo redondeado 8"/>
          <p:cNvSpPr/>
          <p:nvPr/>
        </p:nvSpPr>
        <p:spPr>
          <a:xfrm>
            <a:off x="1441559" y="1111855"/>
            <a:ext cx="10664607" cy="852471"/>
          </a:xfrm>
          <a:prstGeom prst="roundRect">
            <a:avLst/>
          </a:prstGeom>
          <a:solidFill>
            <a:srgbClr val="F19024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 defTabSz="622300">
              <a:spcBef>
                <a:spcPct val="0"/>
              </a:spcBef>
              <a:spcAft>
                <a:spcPts val="600"/>
              </a:spcAft>
            </a:pPr>
            <a:r>
              <a:rPr lang="pt-PT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Mapeamento e caraterização das UPI existentes na Praia e Santa Catarina de Santiago</a:t>
            </a:r>
          </a:p>
        </p:txBody>
      </p:sp>
      <p:pic>
        <p:nvPicPr>
          <p:cNvPr id="20" name="Imagem 19" descr="C:\Users\valdyr.ramos\Desktop\Estacionário MF\Logos GOV\Tutelas MF\DNP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5" y="125506"/>
            <a:ext cx="1439103" cy="105189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ángulo redondeado 8"/>
          <p:cNvSpPr/>
          <p:nvPr/>
        </p:nvSpPr>
        <p:spPr>
          <a:xfrm>
            <a:off x="1441559" y="2108642"/>
            <a:ext cx="10664606" cy="518018"/>
          </a:xfrm>
          <a:prstGeom prst="roundRect">
            <a:avLst/>
          </a:prstGeom>
          <a:solidFill>
            <a:srgbClr val="F19024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 defTabSz="6223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pt-PT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Criação plataforma dos operadores das UPI: carregamento e listagens</a:t>
            </a:r>
          </a:p>
        </p:txBody>
      </p:sp>
      <p:sp>
        <p:nvSpPr>
          <p:cNvPr id="22" name="Rectángulo redondeado 8"/>
          <p:cNvSpPr/>
          <p:nvPr/>
        </p:nvSpPr>
        <p:spPr>
          <a:xfrm>
            <a:off x="1423271" y="2770976"/>
            <a:ext cx="10664607" cy="768538"/>
          </a:xfrm>
          <a:prstGeom prst="roundRect">
            <a:avLst/>
          </a:prstGeom>
          <a:solidFill>
            <a:srgbClr val="F19024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 defTabSz="622300">
              <a:spcBef>
                <a:spcPct val="0"/>
              </a:spcBef>
              <a:spcAft>
                <a:spcPts val="600"/>
              </a:spcAft>
            </a:pPr>
            <a:r>
              <a:rPr lang="pt-PT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Seminários/Ateliers locais de validação do Relatório-diagnóstico da situação das UPI</a:t>
            </a:r>
          </a:p>
        </p:txBody>
      </p:sp>
      <p:sp>
        <p:nvSpPr>
          <p:cNvPr id="25" name="Rectángulo redondeado 8"/>
          <p:cNvSpPr/>
          <p:nvPr/>
        </p:nvSpPr>
        <p:spPr>
          <a:xfrm>
            <a:off x="1386695" y="3856943"/>
            <a:ext cx="10664607" cy="1434904"/>
          </a:xfrm>
          <a:prstGeom prst="roundRect">
            <a:avLst/>
          </a:prstGeom>
          <a:solidFill>
            <a:srgbClr val="F19024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 defTabSz="622300">
              <a:spcBef>
                <a:spcPct val="0"/>
              </a:spcBef>
              <a:spcAft>
                <a:spcPts val="600"/>
              </a:spcAft>
            </a:pPr>
            <a:r>
              <a:rPr lang="pt-PT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Seminário/Atelier conjunto de validação do Relatório-diagnóstico da situação das UPI : consensualização dos aspetos comuns e da metodologia de intervenção comum aos dois Concelhos-piloto.</a:t>
            </a:r>
          </a:p>
        </p:txBody>
      </p:sp>
      <p:sp>
        <p:nvSpPr>
          <p:cNvPr id="23" name="Rectángulo redondeado 8"/>
          <p:cNvSpPr/>
          <p:nvPr/>
        </p:nvSpPr>
        <p:spPr>
          <a:xfrm>
            <a:off x="1356215" y="5493224"/>
            <a:ext cx="10664607" cy="916720"/>
          </a:xfrm>
          <a:prstGeom prst="roundRect">
            <a:avLst/>
          </a:prstGeom>
          <a:solidFill>
            <a:srgbClr val="F19024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 defTabSz="622300">
              <a:spcBef>
                <a:spcPct val="0"/>
              </a:spcBef>
              <a:spcAft>
                <a:spcPts val="600"/>
              </a:spcAft>
            </a:pPr>
            <a:r>
              <a:rPr lang="pt-PT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Ações de sensibilização e de apoio à transformação/transição no terreno de cada UPI - </a:t>
            </a:r>
            <a:r>
              <a:rPr lang="pt-PT" sz="26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Massificação da campanha de formalização</a:t>
            </a:r>
          </a:p>
        </p:txBody>
      </p:sp>
    </p:spTree>
    <p:extLst>
      <p:ext uri="{BB962C8B-B14F-4D97-AF65-F5344CB8AC3E}">
        <p14:creationId xmlns:p14="http://schemas.microsoft.com/office/powerpoint/2010/main" val="168432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514203" y="2162420"/>
            <a:ext cx="9720072" cy="912280"/>
          </a:xfrm>
        </p:spPr>
        <p:txBody>
          <a:bodyPr/>
          <a:lstStyle/>
          <a:p>
            <a:r>
              <a:rPr lang="pt-PT" dirty="0"/>
              <a:t> 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EDS 1721 | Retiro Cidade Velha | WG 2 | 22/03/2017</a:t>
            </a:r>
            <a:endParaRPr lang="pt-P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</p:spPr>
        <p:txBody>
          <a:bodyPr/>
          <a:lstStyle/>
          <a:p>
            <a:r>
              <a:rPr lang="pt-P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 | </a:t>
            </a:r>
            <a:r>
              <a:rPr lang="pt-P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IEFP | Emprego e formação profissional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95868495-60B2-46A0-A983-71B036DD6155}"/>
              </a:ext>
            </a:extLst>
          </p:cNvPr>
          <p:cNvSpPr/>
          <p:nvPr/>
        </p:nvSpPr>
        <p:spPr>
          <a:xfrm>
            <a:off x="285136" y="1935804"/>
            <a:ext cx="11682745" cy="43704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PT" sz="5400" b="1" i="1" dirty="0"/>
              <a:t>Conceito</a:t>
            </a:r>
            <a:endParaRPr lang="pt-PT" sz="3600" i="1" dirty="0"/>
          </a:p>
          <a:p>
            <a:pPr algn="just"/>
            <a:r>
              <a:rPr lang="pt-PT" sz="3600" i="1" dirty="0"/>
              <a:t>Conjunto de </a:t>
            </a:r>
            <a:r>
              <a:rPr lang="pt-PT" sz="3600" b="1" i="1" dirty="0"/>
              <a:t>unidades de produção </a:t>
            </a:r>
            <a:r>
              <a:rPr lang="pt-PT" sz="3600" i="1" dirty="0"/>
              <a:t>de bens e serviços </a:t>
            </a:r>
            <a:r>
              <a:rPr lang="pt-PT" sz="3600" b="1" i="1" dirty="0"/>
              <a:t>não agrícolas </a:t>
            </a:r>
            <a:r>
              <a:rPr lang="pt-PT" sz="3600" i="1" dirty="0"/>
              <a:t>dirigidos por indivíduos que na sua ocupação principal ou secundária são empregadores ou trabalhadores por conta própria. </a:t>
            </a:r>
            <a:r>
              <a:rPr lang="pt-PT" sz="3600" b="1" i="1" dirty="0"/>
              <a:t>Não tem Número de Identificação Fiscal, nem contabilidade organizada e completa.</a:t>
            </a:r>
            <a:endParaRPr lang="pt-PT" sz="3600" dirty="0"/>
          </a:p>
          <a:p>
            <a:pPr algn="just"/>
            <a:endParaRPr lang="pt-PT" sz="4400" dirty="0"/>
          </a:p>
        </p:txBody>
      </p:sp>
      <p:sp>
        <p:nvSpPr>
          <p:cNvPr id="8" name="Rectángulo redondeado 8"/>
          <p:cNvSpPr/>
          <p:nvPr/>
        </p:nvSpPr>
        <p:spPr>
          <a:xfrm>
            <a:off x="2487168" y="112976"/>
            <a:ext cx="9480713" cy="1530640"/>
          </a:xfrm>
          <a:prstGeom prst="roundRect">
            <a:avLst/>
          </a:prstGeom>
          <a:solidFill>
            <a:srgbClr val="F19024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6223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SECTOR INFORMAL EM CABO VERDE</a:t>
            </a:r>
            <a:endParaRPr lang="pt-BR" sz="4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Imagem 8" descr="C:\Users\valdyr.ramos\Desktop\Estacionário MF\Logos GOV\Tutelas MF\DN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5" y="236920"/>
            <a:ext cx="2231390" cy="776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611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514203" y="4769797"/>
            <a:ext cx="9720072" cy="912280"/>
          </a:xfrm>
        </p:spPr>
        <p:txBody>
          <a:bodyPr/>
          <a:lstStyle/>
          <a:p>
            <a:r>
              <a:rPr lang="pt-PT" dirty="0"/>
              <a:t> 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EDS 1721 | Retiro Cidade Velha | WG 2 | 22/03/2017</a:t>
            </a:r>
            <a:endParaRPr lang="pt-P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20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</p:spPr>
        <p:txBody>
          <a:bodyPr/>
          <a:lstStyle/>
          <a:p>
            <a:r>
              <a:rPr lang="pt-P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 | </a:t>
            </a:r>
            <a:r>
              <a:rPr lang="pt-P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IEFP | Emprego e formação profissional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856343" y="1364776"/>
            <a:ext cx="1030752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20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algn="just"/>
            <a:endParaRPr lang="pt-PT" sz="2800" dirty="0"/>
          </a:p>
          <a:p>
            <a:pPr algn="just"/>
            <a:endParaRPr lang="pt-PT" sz="2800" dirty="0"/>
          </a:p>
        </p:txBody>
      </p:sp>
      <p:sp>
        <p:nvSpPr>
          <p:cNvPr id="3" name="AutoShape 2" descr="https://dl-mail.ymail.com/ws/download/mailboxes/@.id==VjJ-oUr6t-yWbB3gScfyK9816XqMwN7TtdT5u5kwmexliFuHNcp0Y0gs1xOROByqWiXfjVfli5JDkUiiZ09-kZbeLQ/messages/@.id==AN7N2goAAD6LWjgr-wZg0GtBw3U/content/parts/@.id==2/raw?appid=YMailNorrin&amp;ymreqid=98314b66-fd6e-067a-1c7d-c902e901d700&amp;token=zitEzqOML3j84e6ealFTT5U7-km5qEQF52lp7AcCuBZ32vviht6qWVOJJHQK6LJp2v59rxhiXbiNo7H5Gq0eDAZyaihFM_yYLNHBhlmhS4eEOSXZdGsfQNtPcjV4ltu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7" name="Rectángulo redondeado 8"/>
          <p:cNvSpPr/>
          <p:nvPr/>
        </p:nvSpPr>
        <p:spPr>
          <a:xfrm>
            <a:off x="1488909" y="125507"/>
            <a:ext cx="10664607" cy="946640"/>
          </a:xfrm>
          <a:prstGeom prst="roundRect">
            <a:avLst/>
          </a:prstGeom>
          <a:solidFill>
            <a:srgbClr val="00B0F0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622300">
              <a:spcBef>
                <a:spcPct val="0"/>
              </a:spcBef>
              <a:spcAft>
                <a:spcPts val="600"/>
              </a:spcAft>
            </a:pPr>
            <a:r>
              <a:rPr lang="pt-PT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Implementação dos projetos-piloto nos concelhos da Praia e de Santa Catarina de Santiago</a:t>
            </a:r>
            <a:endParaRPr lang="pt-B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ángulo redondeado 8"/>
          <p:cNvSpPr/>
          <p:nvPr/>
        </p:nvSpPr>
        <p:spPr>
          <a:xfrm>
            <a:off x="1441559" y="1210145"/>
            <a:ext cx="10664607" cy="1109381"/>
          </a:xfrm>
          <a:prstGeom prst="roundRect">
            <a:avLst/>
          </a:prstGeom>
          <a:solidFill>
            <a:srgbClr val="F19024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 defTabSz="622300">
              <a:spcBef>
                <a:spcPct val="0"/>
              </a:spcBef>
              <a:spcAft>
                <a:spcPts val="600"/>
              </a:spcAft>
            </a:pPr>
            <a:r>
              <a:rPr lang="pt-PT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Capacitação/formação dos responsáveis das UPI transformadas (sociedades por quotas, unipessoais e cooperativas.</a:t>
            </a:r>
          </a:p>
        </p:txBody>
      </p:sp>
      <p:pic>
        <p:nvPicPr>
          <p:cNvPr id="20" name="Imagem 19" descr="C:\Users\valdyr.ramos\Desktop\Estacionário MF\Logos GOV\Tutelas MF\DNP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5" y="125506"/>
            <a:ext cx="1439103" cy="105189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ángulo redondeado 8"/>
          <p:cNvSpPr/>
          <p:nvPr/>
        </p:nvSpPr>
        <p:spPr>
          <a:xfrm>
            <a:off x="1386695" y="2654898"/>
            <a:ext cx="10664607" cy="1270925"/>
          </a:xfrm>
          <a:prstGeom prst="roundRect">
            <a:avLst/>
          </a:prstGeom>
          <a:solidFill>
            <a:srgbClr val="F19024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 defTabSz="622300">
              <a:spcBef>
                <a:spcPct val="0"/>
              </a:spcBef>
              <a:spcAft>
                <a:spcPts val="600"/>
              </a:spcAft>
            </a:pPr>
            <a:r>
              <a:rPr lang="pt-PT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Assistência técnica e apoio à gestão às novas empresas, associações de representação ou organizações de prestação se serviços comuns aos associados.</a:t>
            </a:r>
          </a:p>
        </p:txBody>
      </p:sp>
      <p:sp>
        <p:nvSpPr>
          <p:cNvPr id="23" name="Rectángulo redondeado 8"/>
          <p:cNvSpPr/>
          <p:nvPr/>
        </p:nvSpPr>
        <p:spPr>
          <a:xfrm>
            <a:off x="1356215" y="4352635"/>
            <a:ext cx="10664607" cy="557693"/>
          </a:xfrm>
          <a:prstGeom prst="roundRect">
            <a:avLst/>
          </a:prstGeom>
          <a:solidFill>
            <a:srgbClr val="F19024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 defTabSz="6223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pt-PT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Avaliação a meio-percurso dos Projetos-piloto.</a:t>
            </a:r>
          </a:p>
        </p:txBody>
      </p:sp>
      <p:sp>
        <p:nvSpPr>
          <p:cNvPr id="16" name="Rectángulo redondeado 8"/>
          <p:cNvSpPr/>
          <p:nvPr/>
        </p:nvSpPr>
        <p:spPr>
          <a:xfrm>
            <a:off x="1334879" y="5145932"/>
            <a:ext cx="10664607" cy="1186774"/>
          </a:xfrm>
          <a:prstGeom prst="roundRect">
            <a:avLst/>
          </a:prstGeom>
          <a:solidFill>
            <a:srgbClr val="F19024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 defTabSz="622300">
              <a:spcBef>
                <a:spcPct val="0"/>
              </a:spcBef>
              <a:spcAft>
                <a:spcPts val="600"/>
              </a:spcAft>
            </a:pPr>
            <a:r>
              <a:rPr lang="pt-PT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Avaliação final da execução dos Projetos-piloto e aprovação do roteiro nacional.</a:t>
            </a:r>
          </a:p>
        </p:txBody>
      </p:sp>
    </p:spTree>
    <p:extLst>
      <p:ext uri="{BB962C8B-B14F-4D97-AF65-F5344CB8AC3E}">
        <p14:creationId xmlns:p14="http://schemas.microsoft.com/office/powerpoint/2010/main" val="350296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514203" y="4769797"/>
            <a:ext cx="9720072" cy="912280"/>
          </a:xfrm>
        </p:spPr>
        <p:txBody>
          <a:bodyPr/>
          <a:lstStyle/>
          <a:p>
            <a:r>
              <a:rPr lang="pt-PT" dirty="0"/>
              <a:t> 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EDS 1721 | Retiro Cidade Velha | WG 2 | 22/03/2017</a:t>
            </a:r>
            <a:endParaRPr lang="pt-P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21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</p:spPr>
        <p:txBody>
          <a:bodyPr/>
          <a:lstStyle/>
          <a:p>
            <a:r>
              <a:rPr lang="pt-P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 | </a:t>
            </a:r>
            <a:r>
              <a:rPr lang="pt-P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IEFP | Emprego e formação profissional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856343" y="1364776"/>
            <a:ext cx="1030752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20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algn="just"/>
            <a:endParaRPr lang="pt-PT" sz="2800" dirty="0"/>
          </a:p>
          <a:p>
            <a:pPr algn="just"/>
            <a:endParaRPr lang="pt-PT" sz="2800" dirty="0"/>
          </a:p>
        </p:txBody>
      </p:sp>
      <p:sp>
        <p:nvSpPr>
          <p:cNvPr id="3" name="AutoShape 2" descr="https://dl-mail.ymail.com/ws/download/mailboxes/@.id==VjJ-oUr6t-yWbB3gScfyK9816XqMwN7TtdT5u5kwmexliFuHNcp0Y0gs1xOROByqWiXfjVfli5JDkUiiZ09-kZbeLQ/messages/@.id==AN7N2goAAD6LWjgr-wZg0GtBw3U/content/parts/@.id==2/raw?appid=YMailNorrin&amp;ymreqid=98314b66-fd6e-067a-1c7d-c902e901d700&amp;token=zitEzqOML3j84e6ealFTT5U7-km5qEQF52lp7AcCuBZ32vviht6qWVOJJHQK6LJp2v59rxhiXbiNo7H5Gq0eDAZyaihFM_yYLNHBhlmhS4eEOSXZdGsfQNtPcjV4ltu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7" name="Rectángulo redondeado 8"/>
          <p:cNvSpPr/>
          <p:nvPr/>
        </p:nvSpPr>
        <p:spPr>
          <a:xfrm>
            <a:off x="1488909" y="316559"/>
            <a:ext cx="10664607" cy="1200719"/>
          </a:xfrm>
          <a:prstGeom prst="roundRect">
            <a:avLst/>
          </a:prstGeom>
          <a:solidFill>
            <a:srgbClr val="00B0F0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622300">
              <a:spcBef>
                <a:spcPct val="0"/>
              </a:spcBef>
              <a:spcAft>
                <a:spcPts val="600"/>
              </a:spcAft>
            </a:pPr>
            <a:r>
              <a:rPr lang="pt-PT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Estudos/atualizações e outros instrumentos de apoio ao Programa Nacional de Transição</a:t>
            </a:r>
            <a:endParaRPr lang="pt-BR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ángulo redondeado 8"/>
          <p:cNvSpPr/>
          <p:nvPr/>
        </p:nvSpPr>
        <p:spPr>
          <a:xfrm>
            <a:off x="1386694" y="2037619"/>
            <a:ext cx="10664607" cy="776416"/>
          </a:xfrm>
          <a:prstGeom prst="roundRect">
            <a:avLst/>
          </a:prstGeom>
          <a:solidFill>
            <a:srgbClr val="F19024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 defTabSz="6223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pt-PT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Revisão do Regime jurídico do REMPE.</a:t>
            </a:r>
          </a:p>
        </p:txBody>
      </p:sp>
      <p:pic>
        <p:nvPicPr>
          <p:cNvPr id="20" name="Imagem 19" descr="C:\Users\valdyr.ramos\Desktop\Estacionário MF\Logos GOV\Tutelas MF\DNP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5" y="125506"/>
            <a:ext cx="1439103" cy="105189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ángulo redondeado 8"/>
          <p:cNvSpPr/>
          <p:nvPr/>
        </p:nvSpPr>
        <p:spPr>
          <a:xfrm>
            <a:off x="1374503" y="3343976"/>
            <a:ext cx="10664607" cy="1014015"/>
          </a:xfrm>
          <a:prstGeom prst="roundRect">
            <a:avLst/>
          </a:prstGeom>
          <a:solidFill>
            <a:srgbClr val="F19024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 defTabSz="622300">
              <a:spcBef>
                <a:spcPct val="0"/>
              </a:spcBef>
              <a:spcAft>
                <a:spcPts val="600"/>
              </a:spcAft>
            </a:pPr>
            <a:r>
              <a:rPr lang="pt-PT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Novo estudo sobre atividade informal em contexto de crise económica pós-COVID 19.</a:t>
            </a:r>
          </a:p>
        </p:txBody>
      </p:sp>
      <p:sp>
        <p:nvSpPr>
          <p:cNvPr id="14" name="Rectángulo redondeado 8"/>
          <p:cNvSpPr/>
          <p:nvPr/>
        </p:nvSpPr>
        <p:spPr>
          <a:xfrm>
            <a:off x="1353167" y="4645318"/>
            <a:ext cx="10664607" cy="1014014"/>
          </a:xfrm>
          <a:prstGeom prst="roundRect">
            <a:avLst/>
          </a:prstGeom>
          <a:solidFill>
            <a:srgbClr val="F19024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defTabSz="622300">
              <a:spcBef>
                <a:spcPct val="0"/>
              </a:spcBef>
              <a:spcAft>
                <a:spcPts val="600"/>
              </a:spcAft>
            </a:pPr>
            <a:r>
              <a:rPr lang="pt-PT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Criação da plataforma dos operadores das UPI: carregamento </a:t>
            </a:r>
            <a:r>
              <a:rPr lang="pt-PT" sz="2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listagens.</a:t>
            </a:r>
            <a:endParaRPr lang="pt-PT" sz="2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47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514203" y="4769797"/>
            <a:ext cx="9720072" cy="912280"/>
          </a:xfrm>
        </p:spPr>
        <p:txBody>
          <a:bodyPr/>
          <a:lstStyle/>
          <a:p>
            <a:r>
              <a:rPr lang="pt-PT" dirty="0"/>
              <a:t> 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EDS 1721 | Retiro Cidade Velha | WG 2 | 22/03/2017</a:t>
            </a:r>
            <a:endParaRPr lang="pt-P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22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</p:spPr>
        <p:txBody>
          <a:bodyPr/>
          <a:lstStyle/>
          <a:p>
            <a:r>
              <a:rPr lang="pt-P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 | </a:t>
            </a:r>
            <a:r>
              <a:rPr lang="pt-P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IEFP | Emprego e formação profissional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856343" y="1364776"/>
            <a:ext cx="1030752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20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algn="just"/>
            <a:endParaRPr lang="pt-PT" sz="2800" dirty="0"/>
          </a:p>
          <a:p>
            <a:pPr algn="just"/>
            <a:endParaRPr lang="pt-PT" sz="2800" dirty="0"/>
          </a:p>
        </p:txBody>
      </p:sp>
      <p:sp>
        <p:nvSpPr>
          <p:cNvPr id="3" name="AutoShape 2" descr="https://dl-mail.ymail.com/ws/download/mailboxes/@.id==VjJ-oUr6t-yWbB3gScfyK9816XqMwN7TtdT5u5kwmexliFuHNcp0Y0gs1xOROByqWiXfjVfli5JDkUiiZ09-kZbeLQ/messages/@.id==AN7N2goAAD6LWjgr-wZg0GtBw3U/content/parts/@.id==2/raw?appid=YMailNorrin&amp;ymreqid=98314b66-fd6e-067a-1c7d-c902e901d700&amp;token=zitEzqOML3j84e6ealFTT5U7-km5qEQF52lp7AcCuBZ32vviht6qWVOJJHQK6LJp2v59rxhiXbiNo7H5Gq0eDAZyaihFM_yYLNHBhlmhS4eEOSXZdGsfQNtPcjV4ltu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7" name="Rectángulo redondeado 8"/>
          <p:cNvSpPr/>
          <p:nvPr/>
        </p:nvSpPr>
        <p:spPr>
          <a:xfrm>
            <a:off x="1488909" y="380568"/>
            <a:ext cx="10664607" cy="725856"/>
          </a:xfrm>
          <a:prstGeom prst="roundRect">
            <a:avLst/>
          </a:prstGeom>
          <a:solidFill>
            <a:srgbClr val="00B0F0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6223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pt-PT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Extensão para os restantes 20 concelhos</a:t>
            </a:r>
            <a:endParaRPr lang="pt-BR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ángulo redondeado 8"/>
          <p:cNvSpPr/>
          <p:nvPr/>
        </p:nvSpPr>
        <p:spPr>
          <a:xfrm>
            <a:off x="1441559" y="1203947"/>
            <a:ext cx="10664607" cy="1261884"/>
          </a:xfrm>
          <a:prstGeom prst="roundRect">
            <a:avLst/>
          </a:prstGeom>
          <a:solidFill>
            <a:srgbClr val="F19024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 defTabSz="622300">
              <a:spcBef>
                <a:spcPct val="0"/>
              </a:spcBef>
              <a:spcAft>
                <a:spcPts val="600"/>
              </a:spcAft>
            </a:pPr>
            <a:r>
              <a:rPr lang="pt-PT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Elaboração e aprovação do Programa Nacional de Transição 2020/2023 e do respetivo roteiro nacional para a extensão aos restantes 20 Concelhos.</a:t>
            </a:r>
          </a:p>
        </p:txBody>
      </p:sp>
      <p:pic>
        <p:nvPicPr>
          <p:cNvPr id="20" name="Imagem 19" descr="C:\Users\valdyr.ramos\Desktop\Estacionário MF\Logos GOV\Tutelas MF\DNP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5" y="125506"/>
            <a:ext cx="1439103" cy="105189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ángulo redondeado 8"/>
          <p:cNvSpPr/>
          <p:nvPr/>
        </p:nvSpPr>
        <p:spPr>
          <a:xfrm>
            <a:off x="1386695" y="2593654"/>
            <a:ext cx="10664607" cy="752958"/>
          </a:xfrm>
          <a:prstGeom prst="roundRect">
            <a:avLst/>
          </a:prstGeom>
          <a:solidFill>
            <a:srgbClr val="F19024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 defTabSz="622300">
              <a:spcBef>
                <a:spcPct val="0"/>
              </a:spcBef>
              <a:spcAft>
                <a:spcPts val="600"/>
              </a:spcAft>
            </a:pPr>
            <a:r>
              <a:rPr lang="pt-PT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Criação dos Conselhos Municipais de Transição em 20 novos Municípios  e  empossamento. </a:t>
            </a:r>
          </a:p>
        </p:txBody>
      </p:sp>
      <p:sp>
        <p:nvSpPr>
          <p:cNvPr id="23" name="Rectángulo redondeado 8"/>
          <p:cNvSpPr/>
          <p:nvPr/>
        </p:nvSpPr>
        <p:spPr>
          <a:xfrm>
            <a:off x="1356215" y="3511388"/>
            <a:ext cx="10664607" cy="845240"/>
          </a:xfrm>
          <a:prstGeom prst="roundRect">
            <a:avLst/>
          </a:prstGeom>
          <a:solidFill>
            <a:srgbClr val="F19024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 defTabSz="622300">
              <a:spcBef>
                <a:spcPct val="0"/>
              </a:spcBef>
              <a:spcAft>
                <a:spcPts val="600"/>
              </a:spcAft>
            </a:pPr>
            <a:r>
              <a:rPr lang="pt-PT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Criação e instalação das Unidades Técnicas em 20 novos Municípios.</a:t>
            </a:r>
          </a:p>
        </p:txBody>
      </p:sp>
      <p:sp>
        <p:nvSpPr>
          <p:cNvPr id="16" name="Rectángulo redondeado 8"/>
          <p:cNvSpPr/>
          <p:nvPr/>
        </p:nvSpPr>
        <p:spPr>
          <a:xfrm>
            <a:off x="1334879" y="5489748"/>
            <a:ext cx="10664607" cy="1086150"/>
          </a:xfrm>
          <a:prstGeom prst="roundRect">
            <a:avLst/>
          </a:prstGeom>
          <a:solidFill>
            <a:srgbClr val="F19024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 defTabSz="622300">
              <a:spcBef>
                <a:spcPct val="0"/>
              </a:spcBef>
              <a:spcAft>
                <a:spcPts val="600"/>
              </a:spcAft>
            </a:pPr>
            <a:r>
              <a:rPr lang="pt-PT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Elaboração e aprovação dos Planos Operacionais Municipais de Transição.</a:t>
            </a:r>
          </a:p>
        </p:txBody>
      </p:sp>
      <p:sp>
        <p:nvSpPr>
          <p:cNvPr id="14" name="Rectángulo redondeado 8"/>
          <p:cNvSpPr/>
          <p:nvPr/>
        </p:nvSpPr>
        <p:spPr>
          <a:xfrm>
            <a:off x="1316591" y="4484450"/>
            <a:ext cx="10664607" cy="853133"/>
          </a:xfrm>
          <a:prstGeom prst="roundRect">
            <a:avLst/>
          </a:prstGeom>
          <a:solidFill>
            <a:srgbClr val="F19024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 defTabSz="622300">
              <a:spcBef>
                <a:spcPct val="0"/>
              </a:spcBef>
              <a:spcAft>
                <a:spcPts val="600"/>
              </a:spcAft>
            </a:pPr>
            <a:r>
              <a:rPr lang="pt-PT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Concursos, seleção e recrutamento dos Facilitadores Locais.</a:t>
            </a:r>
          </a:p>
        </p:txBody>
      </p:sp>
    </p:spTree>
    <p:extLst>
      <p:ext uri="{BB962C8B-B14F-4D97-AF65-F5344CB8AC3E}">
        <p14:creationId xmlns:p14="http://schemas.microsoft.com/office/powerpoint/2010/main" val="295003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514203" y="4769797"/>
            <a:ext cx="9720072" cy="912280"/>
          </a:xfrm>
        </p:spPr>
        <p:txBody>
          <a:bodyPr/>
          <a:lstStyle/>
          <a:p>
            <a:r>
              <a:rPr lang="pt-PT" dirty="0"/>
              <a:t> 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EDS 1721 | Retiro Cidade Velha | WG 2 | 22/03/2017</a:t>
            </a:r>
            <a:endParaRPr lang="pt-P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23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</p:spPr>
        <p:txBody>
          <a:bodyPr/>
          <a:lstStyle/>
          <a:p>
            <a:r>
              <a:rPr lang="pt-P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 | </a:t>
            </a:r>
            <a:r>
              <a:rPr lang="pt-P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IEFP | Emprego e formação profissional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856343" y="1364776"/>
            <a:ext cx="1030752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20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algn="just"/>
            <a:endParaRPr lang="pt-PT" sz="2800" dirty="0"/>
          </a:p>
          <a:p>
            <a:pPr algn="just"/>
            <a:endParaRPr lang="pt-PT" sz="2800" dirty="0"/>
          </a:p>
        </p:txBody>
      </p:sp>
      <p:sp>
        <p:nvSpPr>
          <p:cNvPr id="3" name="AutoShape 2" descr="https://dl-mail.ymail.com/ws/download/mailboxes/@.id==VjJ-oUr6t-yWbB3gScfyK9816XqMwN7TtdT5u5kwmexliFuHNcp0Y0gs1xOROByqWiXfjVfli5JDkUiiZ09-kZbeLQ/messages/@.id==AN7N2goAAD6LWjgr-wZg0GtBw3U/content/parts/@.id==2/raw?appid=YMailNorrin&amp;ymreqid=98314b66-fd6e-067a-1c7d-c902e901d700&amp;token=zitEzqOML3j84e6ealFTT5U7-km5qEQF52lp7AcCuBZ32vviht6qWVOJJHQK6LJp2v59rxhiXbiNo7H5Gq0eDAZyaihFM_yYLNHBhlmhS4eEOSXZdGsfQNtPcjV4ltu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7" name="Rectángulo redondeado 8"/>
          <p:cNvSpPr/>
          <p:nvPr/>
        </p:nvSpPr>
        <p:spPr>
          <a:xfrm>
            <a:off x="1488909" y="316560"/>
            <a:ext cx="10664607" cy="725856"/>
          </a:xfrm>
          <a:prstGeom prst="roundRect">
            <a:avLst/>
          </a:prstGeom>
          <a:solidFill>
            <a:srgbClr val="00B0F0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6223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pt-PT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Extensão para os restantes 20 Concelhos</a:t>
            </a:r>
            <a:endParaRPr lang="pt-BR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" name="Imagem 19" descr="C:\Users\valdyr.ramos\Desktop\Estacionário MF\Logos GOV\Tutelas MF\DNP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5" y="125506"/>
            <a:ext cx="1439103" cy="105189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ángulo redondeado 8"/>
          <p:cNvSpPr/>
          <p:nvPr/>
        </p:nvSpPr>
        <p:spPr>
          <a:xfrm>
            <a:off x="1276967" y="1161191"/>
            <a:ext cx="10664607" cy="993431"/>
          </a:xfrm>
          <a:prstGeom prst="roundRect">
            <a:avLst/>
          </a:prstGeom>
          <a:solidFill>
            <a:srgbClr val="F19024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 defTabSz="622300">
              <a:spcBef>
                <a:spcPct val="0"/>
              </a:spcBef>
              <a:spcAft>
                <a:spcPts val="600"/>
              </a:spcAft>
            </a:pPr>
            <a:r>
              <a:rPr lang="pt-PT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Elaboração dos Planos e Estratégias de Comunicação Municipais.</a:t>
            </a:r>
          </a:p>
        </p:txBody>
      </p:sp>
      <p:sp>
        <p:nvSpPr>
          <p:cNvPr id="18" name="Rectángulo redondeado 8"/>
          <p:cNvSpPr/>
          <p:nvPr/>
        </p:nvSpPr>
        <p:spPr>
          <a:xfrm>
            <a:off x="1301351" y="2273397"/>
            <a:ext cx="10664607" cy="1155603"/>
          </a:xfrm>
          <a:prstGeom prst="roundRect">
            <a:avLst/>
          </a:prstGeom>
          <a:solidFill>
            <a:srgbClr val="F19024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 defTabSz="622300">
              <a:spcBef>
                <a:spcPct val="0"/>
              </a:spcBef>
              <a:spcAft>
                <a:spcPts val="600"/>
              </a:spcAft>
            </a:pPr>
            <a:r>
              <a:rPr lang="pt-PT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Implementação das ações de sensibilização e de apoio à transformação/transição no terreno de cada UPI - </a:t>
            </a:r>
            <a:r>
              <a:rPr lang="pt-PT" sz="26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Massificação da campanha de formalização.</a:t>
            </a:r>
          </a:p>
        </p:txBody>
      </p:sp>
      <p:sp>
        <p:nvSpPr>
          <p:cNvPr id="21" name="Rectángulo redondeado 8"/>
          <p:cNvSpPr/>
          <p:nvPr/>
        </p:nvSpPr>
        <p:spPr>
          <a:xfrm>
            <a:off x="1301351" y="3580986"/>
            <a:ext cx="10664607" cy="576486"/>
          </a:xfrm>
          <a:prstGeom prst="roundRect">
            <a:avLst/>
          </a:prstGeom>
          <a:solidFill>
            <a:srgbClr val="F19024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 defTabSz="6223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pt-PT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Avaliação a meio-percurso do Programa Nacional</a:t>
            </a:r>
          </a:p>
        </p:txBody>
      </p:sp>
      <p:sp>
        <p:nvSpPr>
          <p:cNvPr id="22" name="Rectángulo redondeado 8"/>
          <p:cNvSpPr/>
          <p:nvPr/>
        </p:nvSpPr>
        <p:spPr>
          <a:xfrm>
            <a:off x="1270871" y="4453623"/>
            <a:ext cx="10664607" cy="721491"/>
          </a:xfrm>
          <a:prstGeom prst="roundRect">
            <a:avLst/>
          </a:prstGeom>
          <a:solidFill>
            <a:srgbClr val="F19024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 defTabSz="6223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pt-PT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Novo inquérito ao sector informal</a:t>
            </a:r>
          </a:p>
        </p:txBody>
      </p:sp>
      <p:sp>
        <p:nvSpPr>
          <p:cNvPr id="24" name="Rectángulo redondeado 8"/>
          <p:cNvSpPr/>
          <p:nvPr/>
        </p:nvSpPr>
        <p:spPr>
          <a:xfrm>
            <a:off x="1249535" y="5407948"/>
            <a:ext cx="10664607" cy="1133491"/>
          </a:xfrm>
          <a:prstGeom prst="roundRect">
            <a:avLst/>
          </a:prstGeom>
          <a:solidFill>
            <a:srgbClr val="F19024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 defTabSz="622300">
              <a:spcBef>
                <a:spcPct val="0"/>
              </a:spcBef>
              <a:spcAft>
                <a:spcPts val="600"/>
              </a:spcAft>
            </a:pPr>
            <a:r>
              <a:rPr lang="pt-PT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Avaliação Final do Programa Nacional.  </a:t>
            </a:r>
            <a:r>
              <a:rPr lang="pt-PT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Conferência Nacional</a:t>
            </a:r>
            <a:endParaRPr lang="pt-PT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46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912280"/>
          </a:xfrm>
        </p:spPr>
        <p:txBody>
          <a:bodyPr/>
          <a:lstStyle/>
          <a:p>
            <a:r>
              <a:rPr lang="pt-PT" dirty="0"/>
              <a:t> 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EDS 1721 | Retiro Cidade Velha | WG 2 | 22/03/2017</a:t>
            </a:r>
            <a:endParaRPr lang="pt-P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24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</p:spPr>
        <p:txBody>
          <a:bodyPr/>
          <a:lstStyle/>
          <a:p>
            <a:r>
              <a:rPr lang="pt-P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 | </a:t>
            </a:r>
            <a:r>
              <a:rPr lang="pt-P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IEFP | Emprego e formação profissional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856343" y="1987824"/>
            <a:ext cx="101827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sz="2400" dirty="0"/>
          </a:p>
          <a:p>
            <a:endParaRPr lang="pt-PT" sz="2400" dirty="0"/>
          </a:p>
          <a:p>
            <a:endParaRPr lang="pt-PT" sz="2400" dirty="0"/>
          </a:p>
          <a:p>
            <a:endParaRPr lang="pt-PT" sz="2400" dirty="0"/>
          </a:p>
          <a:p>
            <a:endParaRPr lang="pt-PT" sz="2400" dirty="0"/>
          </a:p>
          <a:p>
            <a:endParaRPr lang="pt-PT" sz="2400" dirty="0"/>
          </a:p>
          <a:p>
            <a:endParaRPr lang="pt-PT" sz="2400" dirty="0"/>
          </a:p>
          <a:p>
            <a:endParaRPr lang="pt-PT" sz="2400" dirty="0"/>
          </a:p>
          <a:p>
            <a:endParaRPr lang="pt-PT" sz="2400" dirty="0"/>
          </a:p>
          <a:p>
            <a:endParaRPr lang="pt-PT" sz="2400" dirty="0"/>
          </a:p>
          <a:p>
            <a:endParaRPr lang="pt-PT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50" y="2632841"/>
            <a:ext cx="10226241" cy="102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m 7" descr="C:\Users\valdyr.ramos\Desktop\Estacionário MF\Logos GOV\Tutelas MF\DNP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2" y="-13795"/>
            <a:ext cx="2231390" cy="77660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80B22D4C-E40C-4ACF-B750-529F835B4968}"/>
              </a:ext>
            </a:extLst>
          </p:cNvPr>
          <p:cNvSpPr/>
          <p:nvPr/>
        </p:nvSpPr>
        <p:spPr>
          <a:xfrm>
            <a:off x="481780" y="4740992"/>
            <a:ext cx="10876935" cy="15388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pt-PT" sz="2200" dirty="0"/>
          </a:p>
          <a:p>
            <a:r>
              <a:rPr lang="pt-B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      </a:t>
            </a:r>
            <a:r>
              <a:rPr lang="pt-BR" sz="3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Ministério das Finanças</a:t>
            </a:r>
          </a:p>
          <a:p>
            <a:r>
              <a:rPr lang="pt-BR" sz="3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18 de Maio de 2020</a:t>
            </a:r>
            <a:endParaRPr lang="pt-PT" sz="3200" i="1" dirty="0"/>
          </a:p>
        </p:txBody>
      </p:sp>
    </p:spTree>
    <p:extLst>
      <p:ext uri="{BB962C8B-B14F-4D97-AF65-F5344CB8AC3E}">
        <p14:creationId xmlns:p14="http://schemas.microsoft.com/office/powerpoint/2010/main" val="367961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2" y="-3440"/>
            <a:ext cx="12187767" cy="6861440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67067791"/>
              </p:ext>
            </p:extLst>
          </p:nvPr>
        </p:nvGraphicFramePr>
        <p:xfrm>
          <a:off x="914400" y="186824"/>
          <a:ext cx="8625840" cy="5616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tângulo 7"/>
          <p:cNvSpPr/>
          <p:nvPr/>
        </p:nvSpPr>
        <p:spPr>
          <a:xfrm>
            <a:off x="9810750" y="364711"/>
            <a:ext cx="2286000" cy="5486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i="1" dirty="0"/>
              <a:t>33.228 </a:t>
            </a:r>
            <a:endParaRPr lang="pt-PT" sz="4400" b="1" dirty="0">
              <a:solidFill>
                <a:prstClr val="white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9810750" y="1260826"/>
            <a:ext cx="2286000" cy="5486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>
                <a:solidFill>
                  <a:prstClr val="white"/>
                </a:solidFill>
              </a:rPr>
              <a:t>1/3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9810750" y="2102956"/>
            <a:ext cx="2286000" cy="5486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i="1" dirty="0"/>
              <a:t>39.874 </a:t>
            </a:r>
            <a:endParaRPr lang="pt-PT" sz="4400" b="1" dirty="0">
              <a:solidFill>
                <a:prstClr val="white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9810749" y="2904186"/>
            <a:ext cx="2286001" cy="5486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>
                <a:solidFill>
                  <a:prstClr val="white"/>
                </a:solidFill>
              </a:rPr>
              <a:t>87%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9810750" y="3717314"/>
            <a:ext cx="2286000" cy="5486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>
                <a:solidFill>
                  <a:prstClr val="white"/>
                </a:solidFill>
              </a:rPr>
              <a:t>58%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9810750" y="4556696"/>
            <a:ext cx="2286000" cy="5486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>
                <a:solidFill>
                  <a:prstClr val="white"/>
                </a:solidFill>
              </a:rPr>
              <a:t>40,2 anos</a:t>
            </a:r>
          </a:p>
        </p:txBody>
      </p:sp>
      <p:sp>
        <p:nvSpPr>
          <p:cNvPr id="24" name="Marcador de Posição do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>
                <a:solidFill>
                  <a:prstClr val="black">
                    <a:tint val="75000"/>
                  </a:prstClr>
                </a:solidFill>
              </a:rPr>
              <a:t>PEDS 2017 - 2021</a:t>
            </a:r>
          </a:p>
        </p:txBody>
      </p:sp>
      <p:sp>
        <p:nvSpPr>
          <p:cNvPr id="25" name="Marcador de Posição do Número do Diapositivo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E528-09E4-495E-AF02-ADC24CDAA9D9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0968" y="5863616"/>
            <a:ext cx="10765782" cy="55094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0992" y="5238426"/>
            <a:ext cx="10825758" cy="51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1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2" y="-3440"/>
            <a:ext cx="12187767" cy="6861440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08456955"/>
              </p:ext>
            </p:extLst>
          </p:nvPr>
        </p:nvGraphicFramePr>
        <p:xfrm>
          <a:off x="914400" y="516008"/>
          <a:ext cx="8625840" cy="5616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tângulo 7"/>
          <p:cNvSpPr/>
          <p:nvPr/>
        </p:nvSpPr>
        <p:spPr>
          <a:xfrm>
            <a:off x="9616440" y="712183"/>
            <a:ext cx="2480310" cy="5486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i="1" dirty="0"/>
              <a:t>30.600 CVE</a:t>
            </a:r>
            <a:endParaRPr lang="pt-PT" sz="4000" b="1" dirty="0">
              <a:solidFill>
                <a:prstClr val="white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9616440" y="1626586"/>
            <a:ext cx="2480310" cy="5486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i="1" dirty="0"/>
              <a:t>386.039 CVE</a:t>
            </a:r>
            <a:endParaRPr lang="pt-PT" sz="4000" b="1" dirty="0">
              <a:solidFill>
                <a:prstClr val="white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9616440" y="2422996"/>
            <a:ext cx="2480310" cy="5486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600" i="1" dirty="0"/>
              <a:t>3. 325.173 CVE</a:t>
            </a:r>
            <a:endParaRPr lang="pt-PT" sz="2600" b="1" dirty="0">
              <a:solidFill>
                <a:prstClr val="white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9616441" y="3143604"/>
            <a:ext cx="2480310" cy="6932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600" i="1" dirty="0"/>
              <a:t>2.376 milhões  CVE</a:t>
            </a:r>
            <a:endParaRPr lang="pt-PT" sz="2600" b="1" dirty="0">
              <a:solidFill>
                <a:prstClr val="white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9616440" y="4025652"/>
            <a:ext cx="2480310" cy="75226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600" i="1" dirty="0"/>
              <a:t>1.491 milhões  CVE</a:t>
            </a:r>
            <a:endParaRPr lang="pt-PT" sz="2600" b="1" dirty="0">
              <a:solidFill>
                <a:prstClr val="white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9616440" y="4949888"/>
            <a:ext cx="2480310" cy="8413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i="1" dirty="0"/>
              <a:t>1.215 milhões   de CVE</a:t>
            </a:r>
            <a:endParaRPr lang="pt-PT" sz="4000" b="1" dirty="0">
              <a:solidFill>
                <a:prstClr val="white"/>
              </a:solidFill>
            </a:endParaRPr>
          </a:p>
        </p:txBody>
      </p:sp>
      <p:sp>
        <p:nvSpPr>
          <p:cNvPr id="24" name="Marcador de Posição do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>
                <a:solidFill>
                  <a:prstClr val="black">
                    <a:tint val="75000"/>
                  </a:prstClr>
                </a:solidFill>
              </a:rPr>
              <a:t>PEDS 2017 - 2021</a:t>
            </a:r>
          </a:p>
        </p:txBody>
      </p:sp>
      <p:sp>
        <p:nvSpPr>
          <p:cNvPr id="25" name="Marcador de Posição do Número do Diapositivo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0E528-09E4-495E-AF02-ADC24CDAA9D9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3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514203" y="4769797"/>
            <a:ext cx="9720072" cy="912280"/>
          </a:xfrm>
        </p:spPr>
        <p:txBody>
          <a:bodyPr/>
          <a:lstStyle/>
          <a:p>
            <a:r>
              <a:rPr lang="pt-PT" dirty="0"/>
              <a:t> 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EDS 1721 | Retiro Cidade Velha | WG 2 | 22/03/2017</a:t>
            </a:r>
            <a:endParaRPr lang="pt-P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</p:spPr>
        <p:txBody>
          <a:bodyPr/>
          <a:lstStyle/>
          <a:p>
            <a:r>
              <a:rPr lang="pt-P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 | </a:t>
            </a:r>
            <a:r>
              <a:rPr lang="pt-P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IEFP | Emprego e formação profissional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856343" y="1364776"/>
            <a:ext cx="1030752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20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algn="just"/>
            <a:endParaRPr lang="pt-PT" sz="2800" dirty="0"/>
          </a:p>
          <a:p>
            <a:pPr algn="just"/>
            <a:endParaRPr lang="pt-PT" sz="2800" dirty="0"/>
          </a:p>
        </p:txBody>
      </p:sp>
      <p:sp>
        <p:nvSpPr>
          <p:cNvPr id="3" name="AutoShape 2" descr="https://dl-mail.ymail.com/ws/download/mailboxes/@.id==VjJ-oUr6t-yWbB3gScfyK9816XqMwN7TtdT5u5kwmexliFuHNcp0Y0gs1xOROByqWiXfjVfli5JDkUiiZ09-kZbeLQ/messages/@.id==AN7N2goAAD6LWjgr-wZg0GtBw3U/content/parts/@.id==2/raw?appid=YMailNorrin&amp;ymreqid=98314b66-fd6e-067a-1c7d-c902e901d700&amp;token=zitEzqOML3j84e6ealFTT5U7-km5qEQF52lp7AcCuBZ32vviht6qWVOJJHQK6LJp2v59rxhiXbiNo7H5Gq0eDAZyaihFM_yYLNHBhlmhS4eEOSXZdGsfQNtPcjV4ltu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5" name="Rectángulo redondeado 8"/>
          <p:cNvSpPr/>
          <p:nvPr/>
        </p:nvSpPr>
        <p:spPr>
          <a:xfrm>
            <a:off x="2697479" y="157307"/>
            <a:ext cx="9015199" cy="709262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6223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pt-PT" sz="3200" b="1" dirty="0"/>
              <a:t> DIMENSÕES DA INFORMALIDADE</a:t>
            </a:r>
            <a:endParaRPr lang="pt-BR" sz="4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ángulo redondeado 8"/>
          <p:cNvSpPr/>
          <p:nvPr/>
        </p:nvSpPr>
        <p:spPr>
          <a:xfrm>
            <a:off x="856343" y="982267"/>
            <a:ext cx="10856335" cy="942341"/>
          </a:xfrm>
          <a:prstGeom prst="roundRect">
            <a:avLst/>
          </a:prstGeom>
          <a:solidFill>
            <a:srgbClr val="F19024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622300">
              <a:spcBef>
                <a:spcPct val="0"/>
              </a:spcBef>
              <a:spcAft>
                <a:spcPts val="600"/>
              </a:spcAft>
            </a:pPr>
            <a:r>
              <a:rPr lang="pt-PT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Ambiente legal e processos administrativos públicos </a:t>
            </a:r>
            <a:r>
              <a:rPr lang="pt-PT" sz="3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desistimulantes</a:t>
            </a:r>
            <a:endParaRPr lang="pt-BR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Imagem 11" descr="C:\Users\valdyr.ramos\Desktop\Estacionário MF\Logos GOV\Tutelas MF\DNP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2" y="241182"/>
            <a:ext cx="2231390" cy="77660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ángulo redondeado 8"/>
          <p:cNvSpPr/>
          <p:nvPr/>
        </p:nvSpPr>
        <p:spPr>
          <a:xfrm>
            <a:off x="880927" y="2040306"/>
            <a:ext cx="10664607" cy="855048"/>
          </a:xfrm>
          <a:prstGeom prst="roundRect">
            <a:avLst/>
          </a:prstGeom>
          <a:solidFill>
            <a:srgbClr val="F19024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622300">
              <a:spcBef>
                <a:spcPct val="0"/>
              </a:spcBef>
              <a:spcAft>
                <a:spcPts val="600"/>
              </a:spcAft>
            </a:pPr>
            <a:r>
              <a:rPr lang="pt-PT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Insuficiência de informação em relação ao fenómeno ao nível sectorial</a:t>
            </a:r>
            <a:endParaRPr lang="pt-BR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ángulo redondeado 8"/>
          <p:cNvSpPr/>
          <p:nvPr/>
        </p:nvSpPr>
        <p:spPr>
          <a:xfrm>
            <a:off x="925173" y="2895354"/>
            <a:ext cx="10664607" cy="695448"/>
          </a:xfrm>
          <a:prstGeom prst="roundRect">
            <a:avLst/>
          </a:prstGeom>
          <a:solidFill>
            <a:srgbClr val="92D050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622300">
              <a:spcBef>
                <a:spcPct val="0"/>
              </a:spcBef>
              <a:spcAft>
                <a:spcPts val="600"/>
              </a:spcAft>
            </a:pPr>
            <a:r>
              <a:rPr lang="pt-PT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Fraca supervisão e controle da operação económica, incluindo às UPI</a:t>
            </a:r>
            <a:endParaRPr lang="pt-BR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ctángulo redondeado 8"/>
          <p:cNvSpPr/>
          <p:nvPr/>
        </p:nvSpPr>
        <p:spPr>
          <a:xfrm>
            <a:off x="954671" y="3664097"/>
            <a:ext cx="10664607" cy="683780"/>
          </a:xfrm>
          <a:prstGeom prst="roundRect">
            <a:avLst/>
          </a:prstGeom>
          <a:solidFill>
            <a:srgbClr val="F19024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622300">
              <a:spcBef>
                <a:spcPct val="0"/>
              </a:spcBef>
              <a:spcAft>
                <a:spcPts val="600"/>
              </a:spcAft>
            </a:pPr>
            <a:r>
              <a:rPr lang="pt-PT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Insuficientes mecanismos de comunicação entre as partes interessadas</a:t>
            </a:r>
            <a:endParaRPr lang="pt-BR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ángulo redondeado 8"/>
          <p:cNvSpPr/>
          <p:nvPr/>
        </p:nvSpPr>
        <p:spPr>
          <a:xfrm>
            <a:off x="979251" y="4437557"/>
            <a:ext cx="10664607" cy="912280"/>
          </a:xfrm>
          <a:prstGeom prst="roundRect">
            <a:avLst/>
          </a:prstGeom>
          <a:solidFill>
            <a:srgbClr val="F19024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622300">
              <a:spcBef>
                <a:spcPct val="0"/>
              </a:spcBef>
              <a:spcAft>
                <a:spcPts val="600"/>
              </a:spcAft>
            </a:pPr>
            <a:r>
              <a:rPr lang="pt-PT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Descoordenação da ação dos principais intervenientes mandatados </a:t>
            </a:r>
            <a:endParaRPr lang="pt-BR" sz="3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ángulo redondeado 8"/>
          <p:cNvSpPr/>
          <p:nvPr/>
        </p:nvSpPr>
        <p:spPr>
          <a:xfrm>
            <a:off x="954671" y="5563883"/>
            <a:ext cx="10684271" cy="1136810"/>
          </a:xfrm>
          <a:prstGeom prst="roundRect">
            <a:avLst/>
          </a:prstGeom>
          <a:solidFill>
            <a:srgbClr val="00B0F0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622300">
              <a:spcBef>
                <a:spcPct val="0"/>
              </a:spcBef>
              <a:spcAft>
                <a:spcPts val="600"/>
              </a:spcAft>
            </a:pPr>
            <a:r>
              <a:rPr lang="pt-PT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Ausência de um programa nacional para enfrentar e diminuir a informalidade</a:t>
            </a:r>
            <a:endParaRPr lang="pt-BR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92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514203" y="4769797"/>
            <a:ext cx="9720072" cy="912280"/>
          </a:xfrm>
        </p:spPr>
        <p:txBody>
          <a:bodyPr/>
          <a:lstStyle/>
          <a:p>
            <a:r>
              <a:rPr lang="pt-PT" dirty="0"/>
              <a:t> 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EDS 1721 | Retiro Cidade Velha | WG 2 | 22/03/2017</a:t>
            </a:r>
            <a:endParaRPr lang="pt-P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</p:spPr>
        <p:txBody>
          <a:bodyPr/>
          <a:lstStyle/>
          <a:p>
            <a:r>
              <a:rPr lang="pt-P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 | </a:t>
            </a:r>
            <a:r>
              <a:rPr lang="pt-P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IEFP | Emprego e formação profissional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856343" y="1364776"/>
            <a:ext cx="1030752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20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algn="just"/>
            <a:endParaRPr lang="pt-PT" sz="2800" dirty="0"/>
          </a:p>
          <a:p>
            <a:pPr algn="just"/>
            <a:endParaRPr lang="pt-PT" sz="2800" dirty="0"/>
          </a:p>
        </p:txBody>
      </p:sp>
      <p:sp>
        <p:nvSpPr>
          <p:cNvPr id="3" name="AutoShape 2" descr="https://dl-mail.ymail.com/ws/download/mailboxes/@.id==VjJ-oUr6t-yWbB3gScfyK9816XqMwN7TtdT5u5kwmexliFuHNcp0Y0gs1xOROByqWiXfjVfli5JDkUiiZ09-kZbeLQ/messages/@.id==AN7N2goAAD6LWjgr-wZg0GtBw3U/content/parts/@.id==2/raw?appid=YMailNorrin&amp;ymreqid=98314b66-fd6e-067a-1c7d-c902e901d700&amp;token=zitEzqOML3j84e6ealFTT5U7-km5qEQF52lp7AcCuBZ32vviht6qWVOJJHQK6LJp2v59rxhiXbiNo7H5Gq0eDAZyaihFM_yYLNHBhlmhS4eEOSXZdGsfQNtPcjV4ltu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5" name="Rectángulo redondeado 8"/>
          <p:cNvSpPr/>
          <p:nvPr/>
        </p:nvSpPr>
        <p:spPr>
          <a:xfrm>
            <a:off x="1966452" y="303610"/>
            <a:ext cx="9844548" cy="730595"/>
          </a:xfrm>
          <a:prstGeom prst="roundRect">
            <a:avLst/>
          </a:prstGeom>
          <a:solidFill>
            <a:schemeClr val="accent1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6223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pt-PT" sz="3200" b="1" dirty="0"/>
              <a:t> CONTEXTO FACILITADOR</a:t>
            </a:r>
            <a:endParaRPr lang="pt-BR" sz="4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ángulo redondeado 8"/>
          <p:cNvSpPr/>
          <p:nvPr/>
        </p:nvSpPr>
        <p:spPr>
          <a:xfrm>
            <a:off x="856343" y="1138369"/>
            <a:ext cx="10664607" cy="730595"/>
          </a:xfrm>
          <a:prstGeom prst="roundRect">
            <a:avLst/>
          </a:prstGeom>
          <a:solidFill>
            <a:srgbClr val="F19024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6223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 tempos de crise </a:t>
            </a:r>
            <a:r>
              <a:rPr lang="pt-BR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</a:t>
            </a:r>
            <a:r>
              <a:rPr lang="pt-BR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Maior propensão à mudança</a:t>
            </a:r>
            <a:endParaRPr lang="pt-BR" sz="4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Imagem 11" descr="C:\Users\valdyr.ramos\Desktop\Estacionário MF\Logos GOV\Tutelas MF\DNP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2" y="241182"/>
            <a:ext cx="2231390" cy="77660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ángulo redondeado 8"/>
          <p:cNvSpPr/>
          <p:nvPr/>
        </p:nvSpPr>
        <p:spPr>
          <a:xfrm>
            <a:off x="880927" y="1966483"/>
            <a:ext cx="10664607" cy="944953"/>
          </a:xfrm>
          <a:prstGeom prst="roundRect">
            <a:avLst/>
          </a:prstGeom>
          <a:solidFill>
            <a:srgbClr val="F19024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622300">
              <a:spcBef>
                <a:spcPct val="0"/>
              </a:spcBef>
              <a:spcAft>
                <a:spcPts val="600"/>
              </a:spcAft>
            </a:pPr>
            <a:r>
              <a:rPr lang="pt-PT" sz="3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Massificação inscrição Cadastro Social Único + Conta bancária</a:t>
            </a:r>
            <a:endParaRPr lang="pt-BR" sz="3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ángulo redondeado 8"/>
          <p:cNvSpPr/>
          <p:nvPr/>
        </p:nvSpPr>
        <p:spPr>
          <a:xfrm>
            <a:off x="925173" y="2927854"/>
            <a:ext cx="10664607" cy="612041"/>
          </a:xfrm>
          <a:prstGeom prst="roundRect">
            <a:avLst/>
          </a:prstGeom>
          <a:solidFill>
            <a:srgbClr val="92D050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6223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pt-PT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REMPE favorece a formalização</a:t>
            </a:r>
            <a:endParaRPr lang="pt-BR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ctángulo redondeado 8"/>
          <p:cNvSpPr/>
          <p:nvPr/>
        </p:nvSpPr>
        <p:spPr>
          <a:xfrm>
            <a:off x="945527" y="3620729"/>
            <a:ext cx="10664607" cy="730595"/>
          </a:xfrm>
          <a:prstGeom prst="roundRect">
            <a:avLst/>
          </a:prstGeom>
          <a:solidFill>
            <a:srgbClr val="F19024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6223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pt-PT" sz="3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Ecossitema</a:t>
            </a:r>
            <a:r>
              <a:rPr lang="pt-PT" sz="3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financiamento</a:t>
            </a:r>
            <a:endParaRPr lang="pt-BR" sz="3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ángulo redondeado 8"/>
          <p:cNvSpPr/>
          <p:nvPr/>
        </p:nvSpPr>
        <p:spPr>
          <a:xfrm>
            <a:off x="979251" y="4424810"/>
            <a:ext cx="10664607" cy="631432"/>
          </a:xfrm>
          <a:prstGeom prst="roundRect">
            <a:avLst/>
          </a:prstGeom>
          <a:solidFill>
            <a:srgbClr val="F19024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6223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pt-PT" sz="3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Programas de promoção do empreendedorismo</a:t>
            </a:r>
            <a:endParaRPr lang="pt-BR" sz="3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ángulo redondeado 8"/>
          <p:cNvSpPr/>
          <p:nvPr/>
        </p:nvSpPr>
        <p:spPr>
          <a:xfrm>
            <a:off x="974335" y="5235287"/>
            <a:ext cx="10664607" cy="641258"/>
          </a:xfrm>
          <a:prstGeom prst="roundRect">
            <a:avLst/>
          </a:prstGeom>
          <a:solidFill>
            <a:srgbClr val="F19024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6223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pt-PT" sz="3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Programas de alargamento da cobertura do INPS</a:t>
            </a:r>
            <a:endParaRPr lang="pt-BR" sz="3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ángulo redondeado 8"/>
          <p:cNvSpPr/>
          <p:nvPr/>
        </p:nvSpPr>
        <p:spPr>
          <a:xfrm>
            <a:off x="989087" y="6073879"/>
            <a:ext cx="10664607" cy="641258"/>
          </a:xfrm>
          <a:prstGeom prst="roundRect">
            <a:avLst/>
          </a:prstGeom>
          <a:solidFill>
            <a:srgbClr val="00B050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6223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pt-PT" sz="3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Estratégia de Transição da Economia Informal à Formal</a:t>
            </a:r>
            <a:endParaRPr lang="pt-BR" sz="3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 rot="16200000">
            <a:off x="-2297063" y="3401039"/>
            <a:ext cx="5761108" cy="10407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800" b="1" dirty="0">
                <a:solidFill>
                  <a:srgbClr val="FF0000"/>
                </a:solidFill>
                <a:latin typeface="+mn-lt"/>
              </a:rPr>
              <a:t> Comissão Interinstitucional para</a:t>
            </a:r>
            <a:r>
              <a:rPr lang="pt-PT" sz="3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pt-PT" sz="3400" b="1" dirty="0" err="1">
                <a:solidFill>
                  <a:srgbClr val="FF0000"/>
                </a:solidFill>
                <a:latin typeface="+mn-lt"/>
              </a:rPr>
              <a:t>GETIf</a:t>
            </a:r>
            <a:endParaRPr lang="pt-PT" sz="3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095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514203" y="2171385"/>
            <a:ext cx="9720072" cy="912280"/>
          </a:xfrm>
        </p:spPr>
        <p:txBody>
          <a:bodyPr/>
          <a:lstStyle/>
          <a:p>
            <a:r>
              <a:rPr lang="pt-PT" dirty="0"/>
              <a:t> 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EDS 1721 | Retiro Cidade Velha | WG 2 | 22/03/2017</a:t>
            </a:r>
            <a:endParaRPr lang="pt-P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</p:spPr>
        <p:txBody>
          <a:bodyPr/>
          <a:lstStyle/>
          <a:p>
            <a:r>
              <a:rPr lang="pt-P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 | </a:t>
            </a:r>
            <a:r>
              <a:rPr lang="pt-P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IEFP | Emprego e formação profissional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12"/>
          <p:cNvSpPr/>
          <p:nvPr/>
        </p:nvSpPr>
        <p:spPr>
          <a:xfrm>
            <a:off x="971359" y="2677050"/>
            <a:ext cx="10483221" cy="286232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lvl="1" algn="just" defTabSz="622300">
              <a:spcBef>
                <a:spcPct val="0"/>
              </a:spcBef>
              <a:spcAft>
                <a:spcPts val="600"/>
              </a:spcAft>
            </a:pPr>
            <a:r>
              <a:rPr lang="pt-PT" sz="3600" i="1" dirty="0"/>
              <a:t>A economia informal responde com vantagem à demanda de uma parte do mercado para a qual é competitiva. </a:t>
            </a:r>
            <a:r>
              <a:rPr lang="pt-PT" sz="3600" b="1" i="1" dirty="0"/>
              <a:t>Não nasce para furar a lei e esquivar à economia formal</a:t>
            </a:r>
            <a:r>
              <a:rPr lang="pt-PT" sz="3600" i="1" dirty="0"/>
              <a:t>, mas sim porque a formalização é, frequentemente, uma teia de burocracia para a qual considera não estar preparada</a:t>
            </a:r>
            <a:endParaRPr lang="pt-BR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1170039" y="292640"/>
            <a:ext cx="10422193" cy="1142869"/>
          </a:xfrm>
          <a:prstGeom prst="roundRect">
            <a:avLst/>
          </a:prstGeom>
          <a:solidFill>
            <a:srgbClr val="00B0F0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6223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pt-PT" sz="2000" b="1" i="1" dirty="0"/>
              <a:t>           </a:t>
            </a:r>
            <a:r>
              <a:rPr lang="pt-PT" sz="2400" b="1" dirty="0"/>
              <a:t>AMBIENTE ECONÓMICO E INSTITUCIONAL PARA POTENCIAR AS VANTAGENS DA FROMALIZAÇÃO DA ECONOMIA INFORMAL</a:t>
            </a:r>
            <a:endParaRPr lang="pt-BR" sz="8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Imagem 9" descr="C:\Users\valdyr.ramos\Desktop\Estacionário MF\Logos GOV\Tutelas MF\DNP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162" y="125507"/>
            <a:ext cx="2231390" cy="776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735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514203" y="2171385"/>
            <a:ext cx="9720072" cy="912280"/>
          </a:xfrm>
        </p:spPr>
        <p:txBody>
          <a:bodyPr/>
          <a:lstStyle/>
          <a:p>
            <a:r>
              <a:rPr lang="pt-PT" dirty="0"/>
              <a:t> 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EDS 1721 | Retiro Cidade Velha | WG 2 | 22/03/2017</a:t>
            </a:r>
            <a:endParaRPr lang="pt-P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</p:spPr>
        <p:txBody>
          <a:bodyPr/>
          <a:lstStyle/>
          <a:p>
            <a:r>
              <a:rPr lang="pt-P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 | </a:t>
            </a:r>
            <a:r>
              <a:rPr lang="pt-P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IEFP | Emprego e formação profissional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12"/>
          <p:cNvSpPr/>
          <p:nvPr/>
        </p:nvSpPr>
        <p:spPr>
          <a:xfrm>
            <a:off x="971359" y="2359444"/>
            <a:ext cx="10483221" cy="34778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lvl="1" algn="just" defTabSz="622300">
              <a:spcBef>
                <a:spcPct val="0"/>
              </a:spcBef>
              <a:spcAft>
                <a:spcPts val="600"/>
              </a:spcAft>
            </a:pPr>
            <a:r>
              <a:rPr lang="pt-PT" sz="4000" b="1" i="1" dirty="0"/>
              <a:t>Não beneficia</a:t>
            </a:r>
            <a:r>
              <a:rPr lang="pt-PT" sz="3600" i="1" dirty="0"/>
              <a:t>, - na maioria dos casos, dos incentivos do Estado, mas</a:t>
            </a:r>
            <a:r>
              <a:rPr lang="pt-PT" sz="3600" b="1" i="1" dirty="0"/>
              <a:t> </a:t>
            </a:r>
            <a:r>
              <a:rPr lang="pt-PT" sz="3600" i="1" dirty="0"/>
              <a:t>é o </a:t>
            </a:r>
            <a:r>
              <a:rPr lang="pt-PT" sz="3600" b="1" i="1" dirty="0"/>
              <a:t>segmento mais resiliente da economia </a:t>
            </a:r>
            <a:r>
              <a:rPr lang="pt-PT" sz="3600" i="1" dirty="0"/>
              <a:t>e, assim, com potencial de adaptação e de aproveitamento do contexto, mas também de mais difícil abordagem, focalização, monitoramento e avaliação, bem como de mais difícil gestão.</a:t>
            </a:r>
            <a:endParaRPr lang="pt-BR" sz="4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1170039" y="292641"/>
            <a:ext cx="10422193" cy="852966"/>
          </a:xfrm>
          <a:prstGeom prst="roundRect">
            <a:avLst/>
          </a:prstGeom>
          <a:solidFill>
            <a:srgbClr val="00B0F0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6223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pt-PT" sz="4000" b="1" dirty="0"/>
              <a:t>            ECONOMIA INFORMAL</a:t>
            </a:r>
            <a:endParaRPr lang="pt-BR" sz="6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Imagem 9" descr="C:\Users\valdyr.ramos\Desktop\Estacionário MF\Logos GOV\Tutelas MF\DNP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162" y="125507"/>
            <a:ext cx="2231390" cy="776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843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514203" y="2171385"/>
            <a:ext cx="9720072" cy="912280"/>
          </a:xfrm>
        </p:spPr>
        <p:txBody>
          <a:bodyPr/>
          <a:lstStyle/>
          <a:p>
            <a:r>
              <a:rPr lang="pt-PT" dirty="0"/>
              <a:t> 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EDS 1721 | Retiro Cidade Velha | WG 2 | 22/03/2017</a:t>
            </a:r>
            <a:endParaRPr lang="pt-P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</p:spPr>
        <p:txBody>
          <a:bodyPr/>
          <a:lstStyle/>
          <a:p>
            <a:r>
              <a:rPr lang="pt-P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 | </a:t>
            </a:r>
            <a:r>
              <a:rPr lang="pt-P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IEFP | Emprego e formação profissional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12"/>
          <p:cNvSpPr/>
          <p:nvPr/>
        </p:nvSpPr>
        <p:spPr>
          <a:xfrm>
            <a:off x="971359" y="2384236"/>
            <a:ext cx="10483221" cy="32316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lvl="1" algn="just" defTabSz="622300">
              <a:spcBef>
                <a:spcPct val="0"/>
              </a:spcBef>
              <a:spcAft>
                <a:spcPts val="600"/>
              </a:spcAft>
            </a:pPr>
            <a:r>
              <a:rPr lang="pt-PT" sz="4400" b="1" i="1" dirty="0"/>
              <a:t>Pressupõe </a:t>
            </a:r>
            <a:r>
              <a:rPr lang="pt-PT" sz="4000" i="1" dirty="0"/>
              <a:t>fornecer evidências de vantagens em termos do aumento do rendimento líquido, de proteção social, de incentivos, designadamente fiscais, de mercado e de acesso à formação e assistência técnica à organização e gestão.</a:t>
            </a:r>
            <a:endParaRPr lang="pt-BR" sz="8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1170039" y="292641"/>
            <a:ext cx="10422193" cy="852966"/>
          </a:xfrm>
          <a:prstGeom prst="roundRect">
            <a:avLst/>
          </a:prstGeom>
          <a:solidFill>
            <a:srgbClr val="92D050"/>
          </a:solidFill>
          <a:ln w="6350">
            <a:solidFill>
              <a:srgbClr val="F492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6223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pt-PT" sz="4000" b="1" dirty="0"/>
              <a:t>            PROMOVER A FORMALIZAÇÃO</a:t>
            </a:r>
            <a:endParaRPr lang="pt-BR" sz="6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Imagem 9" descr="C:\Users\valdyr.ramos\Desktop\Estacionário MF\Logos GOV\Tutelas MF\DNP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9" y="125507"/>
            <a:ext cx="2231390" cy="776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237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80582</TotalTime>
  <Words>1884</Words>
  <Application>Microsoft Office PowerPoint</Application>
  <PresentationFormat>Ecrã Panorâmico</PresentationFormat>
  <Paragraphs>339</Paragraphs>
  <Slides>24</Slides>
  <Notes>21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24</vt:i4>
      </vt:variant>
    </vt:vector>
  </HeadingPairs>
  <TitlesOfParts>
    <vt:vector size="34" baseType="lpstr">
      <vt:lpstr>Arial</vt:lpstr>
      <vt:lpstr>Arial Narrow</vt:lpstr>
      <vt:lpstr>Calibri</vt:lpstr>
      <vt:lpstr>Open Sans</vt:lpstr>
      <vt:lpstr>Times New Roman</vt:lpstr>
      <vt:lpstr>Tw Cen MT</vt:lpstr>
      <vt:lpstr>Tw Cen MT Condensed</vt:lpstr>
      <vt:lpstr>Wingdings</vt:lpstr>
      <vt:lpstr>Wingdings 3</vt:lpstr>
      <vt:lpstr>Integral</vt:lpstr>
      <vt:lpstr>Apresentação do PowerPoint</vt:lpstr>
      <vt:lpstr> </vt:lpstr>
      <vt:lpstr>Apresentação do PowerPoint</vt:lpstr>
      <vt:lpstr>Apresentação do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IEFP</dc:title>
  <dc:creator>Jussara Matos</dc:creator>
  <cp:lastModifiedBy>MF / DNP / Consult - Francisco Tavares</cp:lastModifiedBy>
  <cp:revision>468</cp:revision>
  <dcterms:created xsi:type="dcterms:W3CDTF">2016-10-05T19:28:05Z</dcterms:created>
  <dcterms:modified xsi:type="dcterms:W3CDTF">2020-06-17T12:10:05Z</dcterms:modified>
</cp:coreProperties>
</file>