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685" r:id="rId2"/>
    <p:sldMasterId id="2147483739" r:id="rId3"/>
    <p:sldMasterId id="2147483815" r:id="rId4"/>
  </p:sldMasterIdLst>
  <p:notesMasterIdLst>
    <p:notesMasterId r:id="rId18"/>
  </p:notesMasterIdLst>
  <p:handoutMasterIdLst>
    <p:handoutMasterId r:id="rId19"/>
  </p:handoutMasterIdLst>
  <p:sldIdLst>
    <p:sldId id="380" r:id="rId5"/>
    <p:sldId id="460" r:id="rId6"/>
    <p:sldId id="408" r:id="rId7"/>
    <p:sldId id="403" r:id="rId8"/>
    <p:sldId id="384" r:id="rId9"/>
    <p:sldId id="461" r:id="rId10"/>
    <p:sldId id="462" r:id="rId11"/>
    <p:sldId id="467" r:id="rId12"/>
    <p:sldId id="463" r:id="rId13"/>
    <p:sldId id="459" r:id="rId14"/>
    <p:sldId id="464" r:id="rId15"/>
    <p:sldId id="465" r:id="rId16"/>
    <p:sldId id="466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9900"/>
    <a:srgbClr val="32BED8"/>
    <a:srgbClr val="990000"/>
    <a:srgbClr val="8000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640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08D932-5E71-4C01-A9E6-2342BBA0962E}" type="datetime1">
              <a:rPr lang="pt-BR" smtClean="0"/>
              <a:t>22/07/2020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E4A24-4B3B-4591-B8BF-53473C35A954}" type="datetime1">
              <a:rPr lang="pt-BR" smtClean="0"/>
              <a:pPr/>
              <a:t>22/07/2020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6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>
                <a:solidFill>
                  <a:prstClr val="black"/>
                </a:solidFill>
              </a:rPr>
              <a:pPr/>
              <a:t>22/07/2020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300D38-FF94-4518-8663-33AF04FFD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22/07/2020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ABB670-BA94-488A-A72F-F1985228171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3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>
                <a:solidFill>
                  <a:prstClr val="black"/>
                </a:solidFill>
              </a:rPr>
              <a:pPr/>
              <a:t>22/07/2020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2075-6497-0E43-BCE7-4F1E018B0AA5}" type="datetimeFigureOut">
              <a:rPr lang="en-US" smtClean="0">
                <a:solidFill>
                  <a:prstClr val="black"/>
                </a:solidFill>
              </a:rPr>
              <a:pPr/>
              <a:t>7/22/2020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F80E4-FA5B-3D46-811D-B0E03A2521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860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>
                <a:solidFill>
                  <a:prstClr val="black"/>
                </a:solidFill>
              </a:rPr>
              <a:pPr/>
              <a:t>22/07/2020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5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44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>
                <a:solidFill>
                  <a:prstClr val="black"/>
                </a:solidFill>
              </a:rPr>
              <a:pPr/>
              <a:t>22/07/2020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300D38-FF94-4518-8663-33AF04FFD32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22/07/2020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ABB670-BA94-488A-A72F-F1985228171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3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8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8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mentos.dpsp.io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fl/xcgmrpzn4y33j7lk13b4fnv40000gn/T/com.microsoft.Word/WebArchiveCopyPasteTempFiles/capa-epicovid-19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4" Type="http://schemas.openxmlformats.org/officeDocument/2006/relationships/image" Target="file:////var/folders/fl/xcgmrpzn4y33j7lk13b4fnv40000gn/T/com.microsoft.Word/WebArchiveCopyPasteTempFiles/tr-dpp-covid19-bio-manguinhos-fiocruz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232" y="351203"/>
            <a:ext cx="11387768" cy="39291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dirty="0"/>
              <a:t>ESTRATÉGIAS E AÇÕES FIOCRUZ PARA AMPLIAR A TESTAGEM PARA COVID-19</a:t>
            </a: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1400" b="1" dirty="0"/>
            </a:br>
            <a:br>
              <a:rPr lang="pt-BR" sz="1400" b="1" dirty="0"/>
            </a:br>
            <a:endParaRPr lang="en-US" sz="3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670DC9-6ABF-46F0-8B6F-BC6EFB1A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5580"/>
            <a:ext cx="2205990" cy="28604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42E8EE-1922-4926-A37D-D640C0F3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90" b="8410"/>
          <a:stretch/>
        </p:blipFill>
        <p:spPr>
          <a:xfrm>
            <a:off x="5973592" y="1685580"/>
            <a:ext cx="4984518" cy="28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2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3C2681B-6D71-764C-8680-A50522428D0B}"/>
              </a:ext>
            </a:extLst>
          </p:cNvPr>
          <p:cNvSpPr/>
          <p:nvPr/>
        </p:nvSpPr>
        <p:spPr>
          <a:xfrm>
            <a:off x="159027" y="179249"/>
            <a:ext cx="8176591" cy="64940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COMO REALIZAR O AGENDAMENTO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TESTES COVID-19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 Drogarias São Paulo e Drogarias Pacheco estão realizando testes rápidos da Covid-19 em 15 filiais das suas redes, em São Paulo e no Rio de Janeiro, mediante agendamento de horário.</a:t>
            </a:r>
          </a:p>
          <a:p>
            <a:pPr algn="ctr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 Aqui para Realizar o Agendamento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0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ENTENDA COMO O TESTE É REALIZADO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Qual o preço do teste rápido para Covid-19?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preço do teste é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$ 159,90. O pagamento deverá ser realizado presencialmente na drogaria, com cartão de crédito (parcelado em até 3X) e cartão de débito.</a:t>
            </a:r>
          </a:p>
          <a:p>
            <a:pPr algn="ctr">
              <a:spcAft>
                <a:spcPts val="0"/>
              </a:spcAft>
            </a:pPr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Como o teste será Realizado?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teste rápido utiliza uma amostra de sangue através de um pequeno “furo” no dedo, para detectar a presença de dois tipos de anticorpos: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IgG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IgM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6B70E0-0076-2842-8DFE-04B7BC9A1283}"/>
              </a:ext>
            </a:extLst>
          </p:cNvPr>
          <p:cNvSpPr txBox="1"/>
          <p:nvPr/>
        </p:nvSpPr>
        <p:spPr>
          <a:xfrm>
            <a:off x="8567032" y="6211669"/>
            <a:ext cx="362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https</a:t>
            </a:r>
            <a:r>
              <a:rPr lang="pt-BR" i="1" dirty="0"/>
              <a:t>://</a:t>
            </a:r>
            <a:r>
              <a:rPr lang="pt-BR" i="1" dirty="0" err="1"/>
              <a:t>www.drogariasaopaulo.com.br</a:t>
            </a:r>
            <a:r>
              <a:rPr lang="pt-BR" i="1" dirty="0"/>
              <a:t>/tudo-sobre-</a:t>
            </a:r>
            <a:r>
              <a:rPr lang="pt-BR" i="1" dirty="0" err="1"/>
              <a:t>coronavirus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84158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B3D830C-AF52-0446-9C1D-BDF9E3DF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63" y="299257"/>
            <a:ext cx="16923741" cy="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Imagem 32" descr="Mapa colorido com texto preto sobre fundo branco&#10;&#10;Descrição gerada automaticamente">
            <a:extLst>
              <a:ext uri="{FF2B5EF4-FFF2-40B4-BE49-F238E27FC236}">
                <a16:creationId xmlns:a16="http://schemas.microsoft.com/office/drawing/2014/main" id="{B20D4E21-5A02-1F4A-9BEB-FA8707D60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3" y="299256"/>
            <a:ext cx="7913196" cy="616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9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 preto sobre fundo branco&#10;&#10;Descrição gerada automaticamente">
            <a:extLst>
              <a:ext uri="{FF2B5EF4-FFF2-40B4-BE49-F238E27FC236}">
                <a16:creationId xmlns:a16="http://schemas.microsoft.com/office/drawing/2014/main" id="{099FD96E-97A6-4292-A328-9C47BA8F37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8" y="348037"/>
            <a:ext cx="5425325" cy="375844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FD605D-FDAB-664B-950E-E56B4065A80E}"/>
              </a:ext>
            </a:extLst>
          </p:cNvPr>
          <p:cNvSpPr txBox="1"/>
          <p:nvPr/>
        </p:nvSpPr>
        <p:spPr>
          <a:xfrm>
            <a:off x="5802284" y="140583"/>
            <a:ext cx="57190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No conjunto das 133 cidades, já considerando a taxa de falsos positivos e falsos negativos do teste rápido utilizado</a:t>
            </a:r>
          </a:p>
          <a:p>
            <a:r>
              <a:rPr lang="pt-BR" sz="2800" dirty="0"/>
              <a:t>Fase 1 - o percentual da população com anticorpos foi de 1,9% (1,7% a 2,1% pela margem de erro) </a:t>
            </a:r>
          </a:p>
          <a:p>
            <a:r>
              <a:rPr lang="pt-BR" sz="2800" dirty="0"/>
              <a:t>Fase 2 -  3,1% (2,8% a 3,4% pela margem de erro) na segunda fase </a:t>
            </a:r>
          </a:p>
          <a:p>
            <a:r>
              <a:rPr lang="pt-BR" sz="2800" dirty="0"/>
              <a:t>Fase 3 - 3,8% (3,5% a 4,2% pela margem de erro) na terceira fase da pesquisa. </a:t>
            </a:r>
          </a:p>
          <a:p>
            <a:r>
              <a:rPr lang="pt-BR" sz="2800" dirty="0"/>
              <a:t>O aumento da primeira para a segunda fase foi de 53% e da segunda para a terceira fase foi de 23%.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100A33-5CC8-D04A-91AD-2F2C39CAF978}"/>
              </a:ext>
            </a:extLst>
          </p:cNvPr>
          <p:cNvSpPr txBox="1"/>
          <p:nvPr/>
        </p:nvSpPr>
        <p:spPr>
          <a:xfrm>
            <a:off x="376957" y="6049893"/>
            <a:ext cx="5016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err="1"/>
              <a:t>http</a:t>
            </a:r>
            <a:r>
              <a:rPr lang="pt-BR" sz="1200" dirty="0"/>
              <a:t>://</a:t>
            </a:r>
            <a:r>
              <a:rPr lang="pt-BR" sz="1200" dirty="0" err="1"/>
              <a:t>www.epidemio-ufpel.org.br</a:t>
            </a:r>
            <a:r>
              <a:rPr lang="pt-BR" sz="1200" dirty="0"/>
              <a:t>/site/</a:t>
            </a:r>
            <a:r>
              <a:rPr lang="pt-BR" sz="1200" dirty="0" err="1"/>
              <a:t>content</a:t>
            </a:r>
            <a:r>
              <a:rPr lang="pt-BR" sz="1200" dirty="0"/>
              <a:t>/</a:t>
            </a:r>
            <a:r>
              <a:rPr lang="pt-BR" sz="1200" dirty="0" err="1"/>
              <a:t>sala_imprensa</a:t>
            </a:r>
            <a:r>
              <a:rPr lang="pt-BR" sz="1200" dirty="0"/>
              <a:t>/</a:t>
            </a:r>
            <a:r>
              <a:rPr lang="pt-BR" sz="1200" dirty="0" err="1"/>
              <a:t>noticia_detalhe.php?noticia</a:t>
            </a:r>
            <a:r>
              <a:rPr lang="pt-BR" sz="1200" dirty="0"/>
              <a:t>=3128</a:t>
            </a:r>
          </a:p>
        </p:txBody>
      </p:sp>
    </p:spTree>
    <p:extLst>
      <p:ext uri="{BB962C8B-B14F-4D97-AF65-F5344CB8AC3E}">
        <p14:creationId xmlns:p14="http://schemas.microsoft.com/office/powerpoint/2010/main" val="165856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D5E51-92E0-6A4A-9396-0C2B07C4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83" y="323169"/>
            <a:ext cx="10972800" cy="1143000"/>
          </a:xfrm>
        </p:spPr>
        <p:txBody>
          <a:bodyPr/>
          <a:lstStyle/>
          <a:p>
            <a:r>
              <a:rPr lang="pt-BR" b="1" dirty="0"/>
              <a:t>Testagem </a:t>
            </a:r>
            <a:r>
              <a:rPr lang="pt-BR" b="1" dirty="0" err="1"/>
              <a:t>HemoRio</a:t>
            </a:r>
            <a:r>
              <a:rPr lang="pt-BR" b="1" dirty="0"/>
              <a:t> (seleção de doadores de plasma </a:t>
            </a:r>
            <a:r>
              <a:rPr lang="pt-BR" b="1" dirty="0" err="1"/>
              <a:t>hiperimune</a:t>
            </a:r>
            <a:r>
              <a:rPr lang="pt-BR" b="1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004A29-D86A-2845-948F-523FA582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0532"/>
            <a:ext cx="10972800" cy="3700668"/>
          </a:xfrm>
        </p:spPr>
        <p:txBody>
          <a:bodyPr/>
          <a:lstStyle/>
          <a:p>
            <a:pPr marL="0" indent="0" fontAlgn="base">
              <a:buNone/>
            </a:pPr>
            <a:r>
              <a:rPr lang="pt-BR" dirty="0"/>
              <a:t>7.286 doações de sangue, entre abril e junho</a:t>
            </a:r>
          </a:p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dirty="0"/>
              <a:t>Abril - 4% dos doadores com Ac</a:t>
            </a:r>
          </a:p>
          <a:p>
            <a:pPr fontAlgn="base"/>
            <a:r>
              <a:rPr lang="pt-BR" dirty="0"/>
              <a:t>Maio - 18%</a:t>
            </a:r>
          </a:p>
          <a:p>
            <a:pPr fontAlgn="base"/>
            <a:r>
              <a:rPr lang="pt-BR" dirty="0"/>
              <a:t>Junho  - 28%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6FC689-7E1E-4B46-8A09-CA0C78CD616E}"/>
              </a:ext>
            </a:extLst>
          </p:cNvPr>
          <p:cNvSpPr txBox="1"/>
          <p:nvPr/>
        </p:nvSpPr>
        <p:spPr>
          <a:xfrm>
            <a:off x="172279" y="6260196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https</a:t>
            </a:r>
            <a:r>
              <a:rPr lang="pt-BR" sz="1400" dirty="0"/>
              <a:t>://g1.globo.com/</a:t>
            </a:r>
            <a:r>
              <a:rPr lang="pt-BR" sz="1400" dirty="0" err="1"/>
              <a:t>rj</a:t>
            </a:r>
            <a:r>
              <a:rPr lang="pt-BR" sz="1400" dirty="0"/>
              <a:t>/rio-de-janeiro/noticia/2020/06/13/hemorio-registra-28percent-dos-doadores-no-rio-com-anticorpos-contra-a-covid-19.ghtml</a:t>
            </a:r>
          </a:p>
        </p:txBody>
      </p:sp>
    </p:spTree>
    <p:extLst>
      <p:ext uri="{BB962C8B-B14F-4D97-AF65-F5344CB8AC3E}">
        <p14:creationId xmlns:p14="http://schemas.microsoft.com/office/powerpoint/2010/main" val="345582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232" y="351203"/>
            <a:ext cx="11387768" cy="39291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dirty="0"/>
              <a:t>TESTE MOLECULAR – Diagnóstico de doença aguda e vigilância</a:t>
            </a:r>
            <a:br>
              <a:rPr lang="pt-BR" sz="3200" b="1" dirty="0"/>
            </a:br>
            <a:br>
              <a:rPr lang="pt-BR" sz="3200" b="1" dirty="0"/>
            </a:br>
            <a:br>
              <a:rPr lang="pt-BR" sz="3200" b="1" dirty="0"/>
            </a:br>
            <a:br>
              <a:rPr lang="pt-BR" sz="1400" b="1" dirty="0"/>
            </a:br>
            <a:br>
              <a:rPr lang="pt-BR" sz="1400" b="1" dirty="0"/>
            </a:br>
            <a:endParaRPr lang="en-US" sz="3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670DC9-6ABF-46F0-8B6F-BC6EFB1A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5580"/>
            <a:ext cx="2205990" cy="28604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42E8EE-1922-4926-A37D-D640C0F3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90" b="8410"/>
          <a:stretch/>
        </p:blipFill>
        <p:spPr>
          <a:xfrm>
            <a:off x="5973592" y="1685580"/>
            <a:ext cx="4984518" cy="28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3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FE501-E302-499F-A5AB-DE07460D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69" y="3742554"/>
            <a:ext cx="2738929" cy="2452687"/>
          </a:xfrm>
        </p:spPr>
        <p:txBody>
          <a:bodyPr anchor="ctr">
            <a:normAutofit fontScale="90000"/>
          </a:bodyPr>
          <a:lstStyle/>
          <a:p>
            <a:r>
              <a:rPr lang="pt-BR" sz="3600" b="1" dirty="0"/>
              <a:t>KITS PARA DIAGNÓSTICO MOLECULAR</a:t>
            </a:r>
            <a:br>
              <a:rPr lang="pt-BR" sz="3600" b="1" dirty="0"/>
            </a:br>
            <a:r>
              <a:rPr lang="pt-BR" sz="3600" b="1" dirty="0"/>
              <a:t>SARS-CoV2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278444-80B8-4003-9A60-C161250B6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0" b="799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965537-40FB-4ED8-9770-27722302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3744" y="3945728"/>
            <a:ext cx="4499153" cy="2808371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/>
              <a:t>SOLUÇÃO COMPLETA, ALÉM DO PRODUTO:</a:t>
            </a:r>
          </a:p>
          <a:p>
            <a:pPr marL="0" lv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b="1" dirty="0"/>
              <a:t>1) Serviços Incluídos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/>
              <a:t>Treinamento das equipes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/>
              <a:t>Assistência técnica e científica (remota e presencial)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/>
              <a:t>Manutenções corretivas do ABI 7500 local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800" dirty="0">
                <a:solidFill>
                  <a:srgbClr val="FF0000"/>
                </a:solidFill>
              </a:rPr>
              <a:t>Fornecimento Global (piloto LACEN Belém, equipamentos consumíveis extração, amplificação plásticos, treinamento e manutenções.)</a:t>
            </a:r>
          </a:p>
          <a:p>
            <a:pPr>
              <a:lnSpc>
                <a:spcPct val="90000"/>
              </a:lnSpc>
            </a:pPr>
            <a:endParaRPr lang="pt-BR" sz="1800" dirty="0"/>
          </a:p>
        </p:txBody>
      </p:sp>
      <p:pic>
        <p:nvPicPr>
          <p:cNvPr id="1026" name="Picture 2" descr="NAT HIV/HCV/HBV - Bio-Manguinhos/Fiocruz || Inovação em saú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42" y="3799710"/>
            <a:ext cx="5114458" cy="29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0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stituto paranaense já produziu 1 milhão de testes da Covid-19. Foto:Divulgação/IM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43" y="3558621"/>
            <a:ext cx="4599672" cy="306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C5239FB-E403-489E-80D1-26E55921A1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8" t="27457" r="16804" b="23060"/>
          <a:stretch/>
        </p:blipFill>
        <p:spPr>
          <a:xfrm>
            <a:off x="7232443" y="418641"/>
            <a:ext cx="4558525" cy="291450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921EC7E-BD7B-47B6-988D-4A9C8366F9CC}"/>
              </a:ext>
            </a:extLst>
          </p:cNvPr>
          <p:cNvSpPr txBox="1">
            <a:spLocks/>
          </p:cNvSpPr>
          <p:nvPr/>
        </p:nvSpPr>
        <p:spPr>
          <a:xfrm>
            <a:off x="-379398" y="-38825"/>
            <a:ext cx="8653062" cy="744836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t-BR" sz="2400" b="1" dirty="0"/>
              <a:t>FORNECIMENTO</a:t>
            </a:r>
            <a:r>
              <a:rPr lang="en-US" sz="2400" b="1" dirty="0"/>
              <a:t> DE TESTES </a:t>
            </a:r>
            <a:r>
              <a:rPr lang="pt-BR" sz="2400" b="1" dirty="0"/>
              <a:t>MOLECULARES</a:t>
            </a:r>
            <a:r>
              <a:rPr lang="en-US" sz="2400" b="1" dirty="0"/>
              <a:t> FIOCRUZ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50" y="577008"/>
            <a:ext cx="6913731" cy="564752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DD6FFA4-7DF2-7A4F-8A0B-1A98D2CA2436}"/>
              </a:ext>
            </a:extLst>
          </p:cNvPr>
          <p:cNvSpPr/>
          <p:nvPr/>
        </p:nvSpPr>
        <p:spPr>
          <a:xfrm>
            <a:off x="2716696" y="5883965"/>
            <a:ext cx="1126434" cy="34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57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1EC7E-BD7B-47B6-988D-4A9C8366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2" y="0"/>
            <a:ext cx="11955669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3600" b="1" kern="1200" dirty="0">
                <a:latin typeface="+mj-lt"/>
                <a:ea typeface="+mj-ea"/>
                <a:cs typeface="+mj-cs"/>
              </a:rPr>
              <a:t>UNIDADES DE APOIO AO DIAGNÓSTICO </a:t>
            </a:r>
            <a:r>
              <a:rPr lang="pt-BR" sz="3600" kern="1200" dirty="0">
                <a:latin typeface="+mj-lt"/>
                <a:ea typeface="+mj-ea"/>
                <a:cs typeface="+mj-cs"/>
              </a:rPr>
              <a:t>MOLECULAR COVID !9</a:t>
            </a:r>
            <a:br>
              <a:rPr lang="pt-BR" sz="3600" kern="1200" dirty="0">
                <a:latin typeface="+mj-lt"/>
                <a:ea typeface="+mj-ea"/>
                <a:cs typeface="+mj-cs"/>
              </a:rPr>
            </a:br>
            <a:r>
              <a:rPr lang="pt-BR" sz="3600" kern="1200" dirty="0">
                <a:latin typeface="+mj-lt"/>
                <a:ea typeface="+mj-ea"/>
                <a:cs typeface="+mj-cs"/>
              </a:rPr>
              <a:t>Cronograma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DE1E579-37A1-4335-A695-F7BD7AE3B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01140"/>
              </p:ext>
            </p:extLst>
          </p:nvPr>
        </p:nvGraphicFramePr>
        <p:xfrm>
          <a:off x="771747" y="958467"/>
          <a:ext cx="9672243" cy="2547111"/>
        </p:xfrm>
        <a:graphic>
          <a:graphicData uri="http://schemas.openxmlformats.org/drawingml/2006/table">
            <a:tbl>
              <a:tblPr firstRow="1" bandRow="1"/>
              <a:tblGrid>
                <a:gridCol w="2478494">
                  <a:extLst>
                    <a:ext uri="{9D8B030D-6E8A-4147-A177-3AD203B41FA5}">
                      <a16:colId xmlns:a16="http://schemas.microsoft.com/office/drawing/2014/main" val="1316035093"/>
                    </a:ext>
                  </a:extLst>
                </a:gridCol>
                <a:gridCol w="649729">
                  <a:extLst>
                    <a:ext uri="{9D8B030D-6E8A-4147-A177-3AD203B41FA5}">
                      <a16:colId xmlns:a16="http://schemas.microsoft.com/office/drawing/2014/main" val="1096734711"/>
                    </a:ext>
                  </a:extLst>
                </a:gridCol>
                <a:gridCol w="627962">
                  <a:extLst>
                    <a:ext uri="{9D8B030D-6E8A-4147-A177-3AD203B41FA5}">
                      <a16:colId xmlns:a16="http://schemas.microsoft.com/office/drawing/2014/main" val="3916208874"/>
                    </a:ext>
                  </a:extLst>
                </a:gridCol>
                <a:gridCol w="716096">
                  <a:extLst>
                    <a:ext uri="{9D8B030D-6E8A-4147-A177-3AD203B41FA5}">
                      <a16:colId xmlns:a16="http://schemas.microsoft.com/office/drawing/2014/main" val="1764922151"/>
                    </a:ext>
                  </a:extLst>
                </a:gridCol>
                <a:gridCol w="771181">
                  <a:extLst>
                    <a:ext uri="{9D8B030D-6E8A-4147-A177-3AD203B41FA5}">
                      <a16:colId xmlns:a16="http://schemas.microsoft.com/office/drawing/2014/main" val="1112969752"/>
                    </a:ext>
                  </a:extLst>
                </a:gridCol>
                <a:gridCol w="793214">
                  <a:extLst>
                    <a:ext uri="{9D8B030D-6E8A-4147-A177-3AD203B41FA5}">
                      <a16:colId xmlns:a16="http://schemas.microsoft.com/office/drawing/2014/main" val="1087478459"/>
                    </a:ext>
                  </a:extLst>
                </a:gridCol>
                <a:gridCol w="8593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4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1345">
                  <a:extLst>
                    <a:ext uri="{9D8B030D-6E8A-4147-A177-3AD203B41FA5}">
                      <a16:colId xmlns:a16="http://schemas.microsoft.com/office/drawing/2014/main" val="1844144259"/>
                    </a:ext>
                  </a:extLst>
                </a:gridCol>
              </a:tblGrid>
              <a:tr h="53022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CENTRAIS FIOCRUZ – RIO, CURITIBA e BELÉM</a:t>
                      </a:r>
                    </a:p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Nominal 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Instalada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Fiocruz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-DASA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pela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Saúde-Fiocruz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2167" marR="12167" marT="12167" marB="584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008041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 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03/mai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10/mai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17/mai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25/maio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Fiocruz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TPS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RJ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Fiocruz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TPS-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20/06**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99566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Plataformas*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20/07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87218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 máxima testes / dia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8.832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5.520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39.352 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50151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 máxima testes / semana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34.776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38.640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105.000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345.464 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087741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 máxima testes / mês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99.360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149.040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231.840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264.960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1.180.560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35114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17286"/>
              </p:ext>
            </p:extLst>
          </p:nvPr>
        </p:nvGraphicFramePr>
        <p:xfrm>
          <a:off x="606496" y="3984932"/>
          <a:ext cx="2599413" cy="2320003"/>
        </p:xfrm>
        <a:graphic>
          <a:graphicData uri="http://schemas.openxmlformats.org/drawingml/2006/table">
            <a:tbl>
              <a:tblPr firstRow="1" bandRow="1"/>
              <a:tblGrid>
                <a:gridCol w="259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Capacidade diária instalada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4.968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maio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7.728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 maio   8.832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maio 14.352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de Julho</a:t>
                      </a:r>
                      <a:r>
                        <a:rPr lang="pt-BR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29.352</a:t>
                      </a: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4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julho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39.352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7" marR="12167" marT="12167" marB="5840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71" y="4054205"/>
            <a:ext cx="3669650" cy="22254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95" y="4054206"/>
            <a:ext cx="4601083" cy="22254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6B3AEE-5C10-7E4B-B53E-253B629953AA}"/>
              </a:ext>
            </a:extLst>
          </p:cNvPr>
          <p:cNvSpPr/>
          <p:nvPr/>
        </p:nvSpPr>
        <p:spPr>
          <a:xfrm>
            <a:off x="9093562" y="3179283"/>
            <a:ext cx="1350428" cy="340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84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232" y="351203"/>
            <a:ext cx="11387768" cy="39291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 b="1" dirty="0"/>
              <a:t>TESTES SOROLÓGICOS</a:t>
            </a:r>
            <a:br>
              <a:rPr lang="pt-BR" sz="3200" b="1" dirty="0"/>
            </a:br>
            <a:br>
              <a:rPr lang="pt-BR" sz="3200" b="1" dirty="0"/>
            </a:br>
            <a:br>
              <a:rPr lang="pt-BR" sz="1400" b="1" dirty="0"/>
            </a:br>
            <a:br>
              <a:rPr lang="pt-BR" sz="1400" b="1" dirty="0"/>
            </a:br>
            <a:endParaRPr lang="en-US" sz="3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670DC9-6ABF-46F0-8B6F-BC6EFB1A8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85580"/>
            <a:ext cx="2205990" cy="28604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42E8EE-1922-4926-A37D-D640C0F38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90" b="8410"/>
          <a:stretch/>
        </p:blipFill>
        <p:spPr>
          <a:xfrm>
            <a:off x="5973592" y="1685580"/>
            <a:ext cx="4984518" cy="28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86467" y="270729"/>
            <a:ext cx="225673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/>
              <a:t>Testes Rápidos</a:t>
            </a:r>
            <a:endParaRPr lang="pt-BR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0"/>
            <a:ext cx="1581150" cy="104775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9061CB9-9B41-0749-A2B5-68AC23B0E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96" y="821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7A54CE6-D110-CD45-937D-5DE33C6F6755}"/>
              </a:ext>
            </a:extLst>
          </p:cNvPr>
          <p:cNvSpPr txBox="1"/>
          <p:nvPr/>
        </p:nvSpPr>
        <p:spPr>
          <a:xfrm>
            <a:off x="327442" y="904815"/>
            <a:ext cx="39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Sensibilidade e especificidade abaixo do ideal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Baixo valor preditivo positivo em cenário de baixa prevalência da infecção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Reação cruzada com outras infecções não completamente estudada (dengue)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Composição antigênica não padronizada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489E07A-1B49-5D4F-8BAF-3F23EA1AC50D}"/>
              </a:ext>
            </a:extLst>
          </p:cNvPr>
          <p:cNvSpPr/>
          <p:nvPr/>
        </p:nvSpPr>
        <p:spPr>
          <a:xfrm>
            <a:off x="5483229" y="309376"/>
            <a:ext cx="296572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/>
              <a:t>Testes Convencionais</a:t>
            </a:r>
            <a:endParaRPr lang="pt-BR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E1E40E5-819E-6847-9158-39C80B080F3B}"/>
              </a:ext>
            </a:extLst>
          </p:cNvPr>
          <p:cNvSpPr txBox="1"/>
          <p:nvPr/>
        </p:nvSpPr>
        <p:spPr>
          <a:xfrm>
            <a:off x="5469146" y="955813"/>
            <a:ext cx="39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Sensibilidade e especificidade próximas a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Alguns kits de bom desempenho disponibilizados recentemente (</a:t>
            </a:r>
            <a:r>
              <a:rPr lang="pt-BR" dirty="0" err="1"/>
              <a:t>Abbott</a:t>
            </a:r>
            <a:r>
              <a:rPr lang="pt-BR" dirty="0"/>
              <a:t>, Siemens, Roche, </a:t>
            </a:r>
            <a:r>
              <a:rPr lang="pt-BR" dirty="0" err="1"/>
              <a:t>Euroimmune</a:t>
            </a:r>
            <a:r>
              <a:rPr lang="pt-B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Maior custo, maior complexidade, dificuldade de acesso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BB9C50C-E7F7-A546-A636-138A41C19292}"/>
              </a:ext>
            </a:extLst>
          </p:cNvPr>
          <p:cNvSpPr/>
          <p:nvPr/>
        </p:nvSpPr>
        <p:spPr>
          <a:xfrm>
            <a:off x="327442" y="3894931"/>
            <a:ext cx="393589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/>
              <a:t>Resposta imune humoral ao SARS-Cov-2 </a:t>
            </a:r>
            <a:endParaRPr lang="pt-BR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E08511-3E1E-4C45-896D-18B7F398FF24}"/>
              </a:ext>
            </a:extLst>
          </p:cNvPr>
          <p:cNvSpPr txBox="1"/>
          <p:nvPr/>
        </p:nvSpPr>
        <p:spPr>
          <a:xfrm>
            <a:off x="201407" y="4990682"/>
            <a:ext cx="3935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Muitas lacunas no conhecimento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Estudos sobre dinâmica da produção de Ac não conclusivos (</a:t>
            </a:r>
            <a:r>
              <a:rPr lang="pt-BR" dirty="0" err="1"/>
              <a:t>IgM</a:t>
            </a:r>
            <a:r>
              <a:rPr lang="pt-BR" dirty="0"/>
              <a:t> tardia)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Duração da imunidade?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Tempo de detecção de Ac?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C1D560D-3724-1843-9DA4-75C14CFD4C25}"/>
              </a:ext>
            </a:extLst>
          </p:cNvPr>
          <p:cNvSpPr txBox="1"/>
          <p:nvPr/>
        </p:nvSpPr>
        <p:spPr>
          <a:xfrm>
            <a:off x="6086751" y="3767137"/>
            <a:ext cx="3935896" cy="23083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Os testes sorológicos, principalmente os rápidos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Não permitem diagnóstico de doença </a:t>
            </a:r>
            <a:r>
              <a:rPr lang="pt-BR" dirty="0" err="1"/>
              <a:t>agura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Possuem pouca utilidade 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Uso mais adequado em inquéritos sorológicos para avaliar a dinâmica da circulação viral na comunidade </a:t>
            </a:r>
          </a:p>
        </p:txBody>
      </p:sp>
    </p:spTree>
    <p:extLst>
      <p:ext uri="{BB962C8B-B14F-4D97-AF65-F5344CB8AC3E}">
        <p14:creationId xmlns:p14="http://schemas.microsoft.com/office/powerpoint/2010/main" val="103435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6211406" y="927314"/>
            <a:ext cx="2256733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pt-BR" sz="2000" b="1" dirty="0"/>
              <a:t>DPP® COVID-19 </a:t>
            </a:r>
            <a:endParaRPr lang="pt-BR" sz="20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0"/>
            <a:ext cx="1581150" cy="104775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79061CB9-9B41-0749-A2B5-68AC23B0E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96" y="821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9" descr="tr dpp covid19 bio manguinhos fiocruz">
            <a:extLst>
              <a:ext uri="{FF2B5EF4-FFF2-40B4-BE49-F238E27FC236}">
                <a16:creationId xmlns:a16="http://schemas.microsoft.com/office/drawing/2014/main" id="{B01B3FDC-42D6-E145-BE4F-FE028710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821635"/>
            <a:ext cx="53975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7A54CE6-D110-CD45-937D-5DE33C6F6755}"/>
              </a:ext>
            </a:extLst>
          </p:cNvPr>
          <p:cNvSpPr txBox="1"/>
          <p:nvPr/>
        </p:nvSpPr>
        <p:spPr>
          <a:xfrm>
            <a:off x="6327775" y="1985098"/>
            <a:ext cx="3935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Inquérito trabalhadores da Fiocruz (em andamento, cerca de 10.000 participantes) – grande foco em comunicação sobre baixo valor individual do teste</a:t>
            </a:r>
          </a:p>
          <a:p>
            <a:endParaRPr lang="pt-BR" dirty="0"/>
          </a:p>
          <a:p>
            <a:r>
              <a:rPr lang="pt-BR" dirty="0"/>
              <a:t>Inquérito indígenas na Amazônia brasileira (em andamento, 4 mil testes doados)</a:t>
            </a:r>
          </a:p>
        </p:txBody>
      </p:sp>
    </p:spTree>
    <p:extLst>
      <p:ext uri="{BB962C8B-B14F-4D97-AF65-F5344CB8AC3E}">
        <p14:creationId xmlns:p14="http://schemas.microsoft.com/office/powerpoint/2010/main" val="272514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663818" y="1339298"/>
            <a:ext cx="8129539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Grande variedade de marcas de testes rápidos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Análise de desempenho pelo INCQS/Fiocruz e registro rápido na ANVISA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Realização em laboratórios privados, farmácias, prefeituras de diversos municípios, estudos e pesquisas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Pouca disponibilidade ainda de testes ELISA convencionais</a:t>
            </a: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Inquérito </a:t>
            </a:r>
            <a:r>
              <a:rPr lang="pt-BR" sz="20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HemoCentros</a:t>
            </a:r>
            <a:endParaRPr lang="pt-BR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Centrais analíticas Fiocruz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0"/>
            <a:ext cx="1581150" cy="10477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667090C-415F-E645-8961-24AAEB81B7F4}"/>
              </a:ext>
            </a:extLst>
          </p:cNvPr>
          <p:cNvSpPr/>
          <p:nvPr/>
        </p:nvSpPr>
        <p:spPr>
          <a:xfrm>
            <a:off x="2904373" y="523875"/>
            <a:ext cx="4813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TESTE SOROLÓGICO NO BRASIL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418366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Widescreen</PresentationFormat>
  <Paragraphs>120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1_Tema do Office</vt:lpstr>
      <vt:lpstr>2_Tema do Office</vt:lpstr>
      <vt:lpstr>5_Tema do Office</vt:lpstr>
      <vt:lpstr>6_Tema do Office</vt:lpstr>
      <vt:lpstr>ESTRATÉGIAS E AÇÕES FIOCRUZ PARA AMPLIAR A TESTAGEM PARA COVID-19     </vt:lpstr>
      <vt:lpstr>TESTE MOLECULAR – Diagnóstico de doença aguda e vigilância     </vt:lpstr>
      <vt:lpstr>KITS PARA DIAGNÓSTICO MOLECULAR SARS-CoV2</vt:lpstr>
      <vt:lpstr>PowerPoint Presentation</vt:lpstr>
      <vt:lpstr>UNIDADES DE APOIO AO DIAGNÓSTICO MOLECULAR COVID !9 Cronograma </vt:lpstr>
      <vt:lpstr>TESTES SOROLÓGICOS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Testagem HemoRio (seleção de doadores de plasma hiperimune)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2020-05-07T02:53:19Z</dcterms:created>
  <dcterms:modified xsi:type="dcterms:W3CDTF">2020-07-22T20:51:52Z</dcterms:modified>
</cp:coreProperties>
</file>